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8" r:id="rId5"/>
    <p:sldId id="263" r:id="rId6"/>
    <p:sldId id="275" r:id="rId7"/>
    <p:sldId id="270" r:id="rId8"/>
    <p:sldId id="267" r:id="rId9"/>
    <p:sldId id="271" r:id="rId10"/>
    <p:sldId id="272" r:id="rId11"/>
    <p:sldId id="269" r:id="rId12"/>
    <p:sldId id="276" r:id="rId13"/>
    <p:sldId id="273" r:id="rId14"/>
    <p:sldId id="274" r:id="rId15"/>
    <p:sldId id="265" r:id="rId16"/>
    <p:sldId id="258" r:id="rId17"/>
    <p:sldId id="257" r:id="rId1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32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2692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7094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212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7049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813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731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0027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20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55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22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805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92FB2-6C9E-4373-8A6E-81D6A083709D}" type="datetimeFigureOut">
              <a:rPr lang="uk-UA" smtClean="0"/>
              <a:t>15.05.2021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4B07C-0B0B-4F1E-A503-6D298DC2E5D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7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5183188" y="995363"/>
            <a:ext cx="617220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i="1" dirty="0" smtClean="0">
                <a:solidFill>
                  <a:srgbClr val="00B050"/>
                </a:solidFill>
              </a:rPr>
              <a:t>ЧУПЕРЧУК </a:t>
            </a:r>
            <a:r>
              <a:rPr lang="uk-UA" sz="3600" b="1" i="1" dirty="0" smtClean="0">
                <a:solidFill>
                  <a:srgbClr val="00B050"/>
                </a:solidFill>
              </a:rPr>
              <a:t>ЯРОСЛАВ МАРКІЯНОВИЧ</a:t>
            </a:r>
          </a:p>
          <a:p>
            <a:pPr algn="ctr"/>
            <a:r>
              <a:rPr lang="uk-UA" sz="2800" i="1" dirty="0" smtClean="0"/>
              <a:t>(17.03.1911-09.09.2004)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114382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/>
              <a:t>28.12.1949 р. – арешт Я. </a:t>
            </a:r>
            <a:r>
              <a:rPr lang="uk-UA" b="1" i="1" dirty="0" err="1" smtClean="0"/>
              <a:t>Чуперчука</a:t>
            </a:r>
            <a:r>
              <a:rPr lang="uk-UA" b="1" i="1" dirty="0" smtClean="0"/>
              <a:t> за націоналізм. Заслання у Читинську область</a:t>
            </a:r>
            <a:endParaRPr lang="uk-UA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24" y="1709543"/>
            <a:ext cx="3066476" cy="46714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58180"/>
            <a:ext cx="3467100" cy="4622801"/>
          </a:xfrm>
        </p:spPr>
      </p:pic>
      <p:sp>
        <p:nvSpPr>
          <p:cNvPr id="8" name="TextBox 7"/>
          <p:cNvSpPr txBox="1"/>
          <p:nvPr/>
        </p:nvSpPr>
        <p:spPr>
          <a:xfrm>
            <a:off x="3606800" y="3860596"/>
            <a:ext cx="2044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Я. </a:t>
            </a:r>
            <a:r>
              <a:rPr lang="uk-UA" dirty="0" err="1" smtClean="0"/>
              <a:t>Чуперчук</a:t>
            </a:r>
            <a:r>
              <a:rPr lang="uk-UA" dirty="0" smtClean="0"/>
              <a:t> під час роботи в шахті</a:t>
            </a:r>
          </a:p>
          <a:p>
            <a:pPr algn="ctr"/>
            <a:r>
              <a:rPr lang="uk-UA" dirty="0" smtClean="0"/>
              <a:t> (м. </a:t>
            </a:r>
            <a:r>
              <a:rPr lang="uk-UA" dirty="0" err="1" smtClean="0"/>
              <a:t>Балей</a:t>
            </a:r>
            <a:r>
              <a:rPr lang="uk-UA" dirty="0" smtClean="0"/>
              <a:t>, 1950 р.)</a:t>
            </a:r>
            <a:endParaRPr lang="uk-UA" dirty="0"/>
          </a:p>
        </p:txBody>
      </p:sp>
      <p:sp>
        <p:nvSpPr>
          <p:cNvPr id="9" name="TextBox 8"/>
          <p:cNvSpPr txBox="1"/>
          <p:nvPr/>
        </p:nvSpPr>
        <p:spPr>
          <a:xfrm>
            <a:off x="9766300" y="4254500"/>
            <a:ext cx="1968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Я. </a:t>
            </a:r>
            <a:r>
              <a:rPr lang="uk-UA" dirty="0" err="1" smtClean="0"/>
              <a:t>Чуперчук</a:t>
            </a:r>
            <a:r>
              <a:rPr lang="uk-UA" dirty="0" smtClean="0"/>
              <a:t> з дружиною Магдалиною </a:t>
            </a:r>
          </a:p>
          <a:p>
            <a:pPr algn="ctr"/>
            <a:r>
              <a:rPr lang="uk-UA" dirty="0" smtClean="0"/>
              <a:t>(м. </a:t>
            </a:r>
            <a:r>
              <a:rPr lang="uk-UA" dirty="0" err="1" smtClean="0"/>
              <a:t>Чита</a:t>
            </a:r>
            <a:r>
              <a:rPr lang="uk-UA" dirty="0" smtClean="0"/>
              <a:t>, 1954 р.)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5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138747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</a:rPr>
              <a:t>Я. </a:t>
            </a:r>
            <a:r>
              <a:rPr lang="uk-UA" b="1" i="1" dirty="0" err="1" smtClean="0">
                <a:solidFill>
                  <a:srgbClr val="C00000"/>
                </a:solidFill>
              </a:rPr>
              <a:t>Чуперчук</a:t>
            </a:r>
            <a:r>
              <a:rPr lang="uk-UA" b="1" i="1" dirty="0" smtClean="0">
                <a:solidFill>
                  <a:srgbClr val="C00000"/>
                </a:solidFill>
              </a:rPr>
              <a:t> </a:t>
            </a:r>
            <a:r>
              <a:rPr lang="uk-UA" b="1" i="1" dirty="0" smtClean="0"/>
              <a:t>– </a:t>
            </a:r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балетмейстер-постановник та виконавець ролі Весельчака </a:t>
            </a:r>
            <a:b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у фільмі «Олекса Довбуш» 1959 р.</a:t>
            </a:r>
            <a:endParaRPr lang="uk-U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248" y="1968500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2134394"/>
            <a:ext cx="45720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0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  <a:latin typeface="+mn-lt"/>
              </a:rPr>
              <a:t>Всесвітнє визнання</a:t>
            </a:r>
            <a:endParaRPr lang="uk-UA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199" y="1365160"/>
            <a:ext cx="10765665" cy="5125791"/>
          </a:xfrm>
        </p:spPr>
        <p:txBody>
          <a:bodyPr/>
          <a:lstStyle/>
          <a:p>
            <a:pPr marL="0" indent="0" algn="just">
              <a:buNone/>
            </a:pPr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Участь у конкурсних фестивалях ансамблю «Галичина» в Польщі, Югославії, </a:t>
            </a:r>
            <a:r>
              <a:rPr lang="uk-UA" b="1" i="1" dirty="0" err="1" smtClean="0">
                <a:solidFill>
                  <a:schemeClr val="accent6">
                    <a:lumMod val="75000"/>
                  </a:schemeClr>
                </a:solidFill>
              </a:rPr>
              <a:t>Чехословакії</a:t>
            </a:r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, Німеччині, Болгарії, Франції принесли всесвітнє визнання Ярослава </a:t>
            </a:r>
            <a:r>
              <a:rPr lang="uk-UA" b="1" i="1" dirty="0" err="1" smtClean="0">
                <a:solidFill>
                  <a:schemeClr val="accent6">
                    <a:lumMod val="75000"/>
                  </a:schemeClr>
                </a:solidFill>
              </a:rPr>
              <a:t>Чуперчука</a:t>
            </a:r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</a:rPr>
              <a:t>. Балетмейстера запрошували на постановки закордон. Але дорога туди була для нього закрита.</a:t>
            </a:r>
          </a:p>
          <a:p>
            <a:pPr marL="0" indent="0">
              <a:buNone/>
            </a:pPr>
            <a:r>
              <a:rPr lang="uk-UA" u="sng" dirty="0" smtClean="0">
                <a:solidFill>
                  <a:schemeClr val="accent5">
                    <a:lumMod val="75000"/>
                  </a:schemeClr>
                </a:solidFill>
              </a:rPr>
              <a:t>Публікації в зарубіжній пресі про Ярослава </a:t>
            </a:r>
            <a:r>
              <a:rPr lang="uk-UA" u="sng" dirty="0" err="1" smtClean="0">
                <a:solidFill>
                  <a:schemeClr val="accent5">
                    <a:lumMod val="75000"/>
                  </a:schemeClr>
                </a:solidFill>
              </a:rPr>
              <a:t>Чуперчука</a:t>
            </a:r>
            <a:r>
              <a:rPr lang="uk-UA" u="sng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«Наше слово» (Польща) </a:t>
            </a:r>
          </a:p>
          <a:p>
            <a:pPr marL="0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«Життя і слово» (Канада)</a:t>
            </a:r>
          </a:p>
          <a:p>
            <a:pPr marL="0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«Енциклопедія українознавства» (Канада)</a:t>
            </a:r>
          </a:p>
          <a:p>
            <a:pPr marL="0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«Картини з театрального життя» (Нью-Йорк)</a:t>
            </a:r>
          </a:p>
          <a:p>
            <a:pPr marL="0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«Дружно вперед» (Чехословаччина)</a:t>
            </a:r>
          </a:p>
          <a:p>
            <a:pPr marL="0" indent="0">
              <a:buNone/>
            </a:pPr>
            <a:endParaRPr lang="uk-UA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77850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1079500"/>
            <a:ext cx="5537200" cy="1384300"/>
          </a:xfrm>
        </p:spPr>
        <p:txBody>
          <a:bodyPr/>
          <a:lstStyle/>
          <a:p>
            <a:pPr lvl="0" algn="ctr">
              <a:spcBef>
                <a:spcPts val="1000"/>
              </a:spcBef>
            </a:pPr>
            <a:r>
              <a:rPr lang="uk-UA" sz="2800" b="1" i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Помер Ярослав </a:t>
            </a:r>
            <a:r>
              <a:rPr lang="uk-UA" sz="2800" b="1" i="1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Чуперчук</a:t>
            </a:r>
            <a:r>
              <a:rPr lang="uk-UA" sz="2800" b="1" i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uk-UA" sz="2800" b="1" i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2800" b="1" i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uk-UA" sz="2800" b="1" i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09.09.2004 </a:t>
            </a:r>
            <a:r>
              <a:rPr lang="uk-UA" sz="2800" b="1" i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р.</a:t>
            </a:r>
            <a:r>
              <a:rPr lang="uk-UA" sz="1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1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uk-UA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00" y="354021"/>
            <a:ext cx="4279900" cy="62447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3035300"/>
            <a:ext cx="4760912" cy="2833688"/>
          </a:xfrm>
        </p:spPr>
        <p:txBody>
          <a:bodyPr>
            <a:normAutofit/>
          </a:bodyPr>
          <a:lstStyle/>
          <a:p>
            <a:r>
              <a:rPr lang="uk-UA" sz="2800" b="1" i="1" dirty="0" smtClean="0"/>
              <a:t>Похований на Личаківському цвинтарі у м. Львові </a:t>
            </a:r>
            <a:endParaRPr lang="uk-UA" sz="2800" b="1" i="1" dirty="0"/>
          </a:p>
        </p:txBody>
      </p:sp>
    </p:spTree>
    <p:extLst>
      <p:ext uri="{BB962C8B-B14F-4D97-AF65-F5344CB8AC3E}">
        <p14:creationId xmlns:p14="http://schemas.microsoft.com/office/powerpoint/2010/main" val="3371680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</a:rPr>
              <a:t>Вшанування </a:t>
            </a:r>
            <a:r>
              <a:rPr lang="uk-UA" b="1" i="1" dirty="0" err="1" smtClean="0">
                <a:solidFill>
                  <a:srgbClr val="C00000"/>
                </a:solidFill>
              </a:rPr>
              <a:t>пам</a:t>
            </a:r>
            <a:r>
              <a:rPr lang="en-US" b="1" i="1" dirty="0" smtClean="0">
                <a:solidFill>
                  <a:srgbClr val="C00000"/>
                </a:solidFill>
              </a:rPr>
              <a:t>’</a:t>
            </a:r>
            <a:r>
              <a:rPr lang="uk-UA" b="1" i="1" dirty="0" smtClean="0">
                <a:solidFill>
                  <a:srgbClr val="C00000"/>
                </a:solidFill>
              </a:rPr>
              <a:t>яті Ярослава </a:t>
            </a:r>
            <a:r>
              <a:rPr lang="uk-UA" b="1" i="1" dirty="0" err="1" smtClean="0">
                <a:solidFill>
                  <a:srgbClr val="C00000"/>
                </a:solidFill>
              </a:rPr>
              <a:t>Чуперчука</a:t>
            </a:r>
            <a:endParaRPr lang="uk-UA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900" y="1825625"/>
            <a:ext cx="112522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000" b="1" i="1" dirty="0" smtClean="0">
                <a:solidFill>
                  <a:schemeClr val="accent6">
                    <a:lumMod val="50000"/>
                  </a:schemeClr>
                </a:solidFill>
              </a:rPr>
              <a:t>2006, 2008, 2011, 2016 рр. </a:t>
            </a:r>
            <a:r>
              <a:rPr lang="uk-UA" sz="4000" b="1" i="1" dirty="0" smtClean="0"/>
              <a:t>– проведення фестивалів-конкурсів хореографічного мистецтва присвячених </a:t>
            </a:r>
            <a:r>
              <a:rPr lang="uk-UA" sz="4000" b="1" i="1" dirty="0" err="1" smtClean="0"/>
              <a:t>пам</a:t>
            </a:r>
            <a:r>
              <a:rPr lang="en-US" sz="4000" b="1" i="1" dirty="0" smtClean="0"/>
              <a:t>’</a:t>
            </a:r>
            <a:r>
              <a:rPr lang="uk-UA" sz="4000" b="1" i="1" dirty="0" smtClean="0"/>
              <a:t>яті Ярослава </a:t>
            </a:r>
            <a:r>
              <a:rPr lang="uk-UA" sz="4000" b="1" i="1" dirty="0" err="1" smtClean="0"/>
              <a:t>Чуперчука</a:t>
            </a:r>
            <a:r>
              <a:rPr lang="uk-UA" sz="4000" b="1" i="1" dirty="0" smtClean="0"/>
              <a:t> до </a:t>
            </a:r>
            <a:r>
              <a:rPr lang="uk-UA" sz="4000" b="1" i="1" dirty="0" smtClean="0">
                <a:solidFill>
                  <a:srgbClr val="C00000"/>
                </a:solidFill>
              </a:rPr>
              <a:t>95, 97, 100, 105 </a:t>
            </a:r>
            <a:r>
              <a:rPr lang="uk-UA" sz="4000" b="1" i="1" dirty="0" smtClean="0"/>
              <a:t>–річчя від дня </a:t>
            </a:r>
            <a:r>
              <a:rPr lang="uk-UA" sz="4000" b="1" i="1" smtClean="0"/>
              <a:t>народження митця у </a:t>
            </a:r>
            <a:r>
              <a:rPr lang="uk-UA" sz="4000" b="1" i="1" dirty="0" smtClean="0"/>
              <a:t>м. Львові</a:t>
            </a:r>
            <a:endParaRPr lang="uk-UA" sz="4000" b="1" i="1" dirty="0"/>
          </a:p>
        </p:txBody>
      </p:sp>
    </p:spTree>
    <p:extLst>
      <p:ext uri="{BB962C8B-B14F-4D97-AF65-F5344CB8AC3E}">
        <p14:creationId xmlns:p14="http://schemas.microsoft.com/office/powerpoint/2010/main" val="3386671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071" y="88901"/>
            <a:ext cx="10999229" cy="1269999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i="1" dirty="0" smtClean="0">
                <a:solidFill>
                  <a:srgbClr val="C00000"/>
                </a:solidFill>
              </a:rPr>
              <a:t>Фестиваль-конкурс хореографічного мистецтва присвячений </a:t>
            </a:r>
            <a:r>
              <a:rPr lang="uk-UA" b="1" i="1" dirty="0" smtClean="0">
                <a:solidFill>
                  <a:srgbClr val="C00000"/>
                </a:solidFill>
              </a:rPr>
              <a:t>100-річчю Ярослава </a:t>
            </a:r>
            <a:r>
              <a:rPr lang="uk-UA" b="1" i="1" dirty="0" err="1" smtClean="0">
                <a:solidFill>
                  <a:srgbClr val="C00000"/>
                </a:solidFill>
              </a:rPr>
              <a:t>Чуперчука</a:t>
            </a:r>
            <a:r>
              <a:rPr lang="uk-UA" b="1" i="1" dirty="0" smtClean="0">
                <a:solidFill>
                  <a:srgbClr val="C00000"/>
                </a:solidFill>
              </a:rPr>
              <a:t> </a:t>
            </a:r>
            <a:r>
              <a:rPr lang="uk-UA" sz="3600" b="1" i="1" dirty="0" smtClean="0">
                <a:solidFill>
                  <a:srgbClr val="C00000"/>
                </a:solidFill>
              </a:rPr>
              <a:t>2011 р., м. Львів</a:t>
            </a:r>
            <a:endParaRPr lang="uk-UA" sz="3600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882" y="3259010"/>
            <a:ext cx="4889416" cy="31397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670" y="3558088"/>
            <a:ext cx="4785775" cy="31640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1348" y="1358900"/>
            <a:ext cx="4285859" cy="29994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85" y="1479334"/>
            <a:ext cx="4683752" cy="2921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7745" y="1714865"/>
            <a:ext cx="2753879" cy="394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12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38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183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881" y="334851"/>
            <a:ext cx="7328079" cy="2588653"/>
          </a:xfrm>
        </p:spPr>
        <p:txBody>
          <a:bodyPr>
            <a:normAutofit fontScale="90000"/>
          </a:bodyPr>
          <a:lstStyle/>
          <a:p>
            <a:pPr marL="457200" lvl="0" indent="-457200">
              <a:spcBef>
                <a:spcPts val="1000"/>
              </a:spcBef>
            </a:pPr>
            <a:r>
              <a:rPr lang="uk-UA" sz="4400" b="1" i="1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4400" b="1" i="1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uk-UA" sz="4400" b="1" i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4400" b="1" i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uk-UA" sz="4400" b="1" i="1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4400" b="1" i="1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uk-UA" sz="4400" b="1" i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4400" b="1" i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uk-UA" sz="4400" b="1" i="1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4400" b="1" i="1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uk-UA" sz="4400" b="1" i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4400" b="1" i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uk-UA" sz="4400" b="1" i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4400" b="1" i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uk-UA" sz="4400" b="1" i="1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uk-UA" sz="4400" b="1" i="1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uk-UA" sz="4000" b="1" i="1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Девіз Ярослава </a:t>
            </a:r>
            <a:r>
              <a:rPr lang="uk-UA" sz="4000" b="1" i="1" dirty="0" err="1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Чуперчука</a:t>
            </a:r>
            <a:r>
              <a:rPr lang="uk-UA" sz="4000" b="1" i="1" dirty="0" smtClean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 слова </a:t>
            </a:r>
            <a:r>
              <a:rPr lang="uk-UA" sz="4000" b="1" i="1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Василя Авраменка: «Танок – то мова, то могуча мова, якою вимовляємо душу»</a:t>
            </a:r>
            <a:r>
              <a:rPr lang="uk-UA" sz="2800" b="1" i="1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/>
            </a:r>
            <a:br>
              <a:rPr lang="uk-UA" sz="2800" b="1" i="1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</a:br>
            <a:endParaRPr lang="uk-UA" sz="4400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057" y="342900"/>
            <a:ext cx="3625850" cy="59309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3699" y="2537138"/>
            <a:ext cx="7616960" cy="4172755"/>
          </a:xfrm>
        </p:spPr>
        <p:txBody>
          <a:bodyPr>
            <a:normAutofit lnSpcReduction="10000"/>
          </a:bodyPr>
          <a:lstStyle/>
          <a:p>
            <a:r>
              <a:rPr lang="uk-UA" sz="3600" b="1" i="1" dirty="0" smtClean="0">
                <a:solidFill>
                  <a:schemeClr val="accent6">
                    <a:lumMod val="75000"/>
                  </a:schemeClr>
                </a:solidFill>
              </a:rPr>
              <a:t>Ярослав Маркіянович </a:t>
            </a:r>
            <a:r>
              <a:rPr lang="uk-UA" sz="3600" b="1" i="1" dirty="0" err="1" smtClean="0">
                <a:solidFill>
                  <a:schemeClr val="accent6">
                    <a:lumMod val="75000"/>
                  </a:schemeClr>
                </a:solidFill>
              </a:rPr>
              <a:t>Чуперчук</a:t>
            </a:r>
            <a:r>
              <a:rPr lang="uk-UA" sz="3600" b="1" i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r>
              <a:rPr lang="uk-UA" sz="2800" b="1" i="1" dirty="0" smtClean="0">
                <a:solidFill>
                  <a:srgbClr val="C00000"/>
                </a:solidFill>
              </a:rPr>
              <a:t>Видатний український балетмейстер</a:t>
            </a:r>
          </a:p>
          <a:p>
            <a:r>
              <a:rPr lang="uk-UA" sz="2800" b="1" i="1" dirty="0" smtClean="0">
                <a:solidFill>
                  <a:srgbClr val="C00000"/>
                </a:solidFill>
              </a:rPr>
              <a:t>- Етнограф</a:t>
            </a:r>
          </a:p>
          <a:p>
            <a:r>
              <a:rPr lang="uk-UA" sz="2800" b="1" i="1" dirty="0" smtClean="0">
                <a:solidFill>
                  <a:srgbClr val="C00000"/>
                </a:solidFill>
              </a:rPr>
              <a:t>- Феномен  гуцульської хореографії</a:t>
            </a:r>
            <a:endParaRPr lang="uk-UA" sz="2800" b="1" i="1" dirty="0" smtClean="0"/>
          </a:p>
          <a:p>
            <a:pPr marL="457200" indent="-457200">
              <a:buFontTx/>
              <a:buChar char="-"/>
            </a:pPr>
            <a:r>
              <a:rPr lang="uk-UA" sz="2800" b="1" i="1" dirty="0" smtClean="0">
                <a:solidFill>
                  <a:srgbClr val="7030A0"/>
                </a:solidFill>
              </a:rPr>
              <a:t>70 років творчої діяльності як балетмейстера-постановника, створив понад 100 хореографічних та вокально-хореографічних творів</a:t>
            </a:r>
          </a:p>
          <a:p>
            <a:pPr marL="457200" indent="-457200">
              <a:buFontTx/>
              <a:buChar char="-"/>
            </a:pPr>
            <a:r>
              <a:rPr lang="uk-UA" sz="2800" b="1" i="1" dirty="0" smtClean="0">
                <a:solidFill>
                  <a:srgbClr val="7030A0"/>
                </a:solidFill>
              </a:rPr>
              <a:t>40 років сценічної діяльності</a:t>
            </a:r>
          </a:p>
        </p:txBody>
      </p:sp>
    </p:spTree>
    <p:extLst>
      <p:ext uri="{BB962C8B-B14F-4D97-AF65-F5344CB8AC3E}">
        <p14:creationId xmlns:p14="http://schemas.microsoft.com/office/powerpoint/2010/main" val="19617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00" y="266700"/>
            <a:ext cx="5589588" cy="1358900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002060"/>
                </a:solidFill>
              </a:rPr>
              <a:t>Народився 17 березня 1911 р. </a:t>
            </a:r>
            <a:br>
              <a:rPr lang="uk-UA" b="1" i="1" dirty="0" smtClean="0">
                <a:solidFill>
                  <a:srgbClr val="002060"/>
                </a:solidFill>
              </a:rPr>
            </a:br>
            <a:r>
              <a:rPr lang="uk-UA" b="1" i="1" dirty="0" smtClean="0">
                <a:solidFill>
                  <a:srgbClr val="002060"/>
                </a:solidFill>
              </a:rPr>
              <a:t>с. </a:t>
            </a:r>
            <a:r>
              <a:rPr lang="uk-UA" b="1" i="1" dirty="0" err="1" smtClean="0">
                <a:solidFill>
                  <a:srgbClr val="002060"/>
                </a:solidFill>
              </a:rPr>
              <a:t>Криворівня</a:t>
            </a:r>
            <a:r>
              <a:rPr lang="uk-UA" b="1" i="1" dirty="0" smtClean="0">
                <a:solidFill>
                  <a:srgbClr val="002060"/>
                </a:solidFill>
              </a:rPr>
              <a:t> Верховинського р-ну, </a:t>
            </a:r>
            <a:br>
              <a:rPr lang="uk-UA" b="1" i="1" dirty="0" smtClean="0">
                <a:solidFill>
                  <a:srgbClr val="002060"/>
                </a:solidFill>
              </a:rPr>
            </a:br>
            <a:r>
              <a:rPr lang="uk-UA" b="1" i="1" dirty="0" smtClean="0">
                <a:solidFill>
                  <a:srgbClr val="002060"/>
                </a:solidFill>
              </a:rPr>
              <a:t>Івано-Франківської обл.</a:t>
            </a:r>
            <a:endParaRPr lang="uk-UA" b="1" i="1" dirty="0">
              <a:solidFill>
                <a:srgbClr val="002060"/>
              </a:solidFill>
            </a:endParaRPr>
          </a:p>
        </p:txBody>
      </p:sp>
      <p:pic>
        <p:nvPicPr>
          <p:cNvPr id="5" name="Місце для зображення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6" r="7996"/>
          <a:stretch>
            <a:fillRect/>
          </a:stretch>
        </p:blipFill>
        <p:spPr>
          <a:xfrm>
            <a:off x="5754688" y="457200"/>
            <a:ext cx="617220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5100" y="1727200"/>
            <a:ext cx="5499100" cy="4141788"/>
          </a:xfrm>
        </p:spPr>
        <p:txBody>
          <a:bodyPr>
            <a:normAutofit lnSpcReduction="10000"/>
          </a:bodyPr>
          <a:lstStyle/>
          <a:p>
            <a:r>
              <a:rPr lang="uk-UA" sz="2800" b="1" dirty="0" smtClean="0"/>
              <a:t>1927-1929 рр. – навчання в Тернопільській школі танців у Василя Авраменка</a:t>
            </a:r>
          </a:p>
          <a:p>
            <a:endParaRPr lang="uk-UA" sz="2800" b="1" dirty="0"/>
          </a:p>
          <a:p>
            <a:r>
              <a:rPr lang="uk-UA" sz="2800" i="1" dirty="0" smtClean="0"/>
              <a:t>«</a:t>
            </a:r>
            <a:r>
              <a:rPr lang="uk-UA" sz="2800" i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Ти Богом обдарована людина, повинен записувати і вивчати рідний фольклор, організовувати танцювальні гуртки і вчити дітей українських танців» </a:t>
            </a:r>
          </a:p>
          <a:p>
            <a:r>
              <a:rPr lang="uk-UA" sz="2800" i="1" dirty="0">
                <a:solidFill>
                  <a:srgbClr val="000000"/>
                </a:solidFill>
                <a:ea typeface="Times New Roman" panose="02020603050405020304" pitchFamily="18" charset="0"/>
              </a:rPr>
              <a:t>	</a:t>
            </a:r>
            <a:r>
              <a:rPr lang="uk-UA" sz="28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		</a:t>
            </a:r>
            <a:r>
              <a:rPr lang="uk-UA" sz="2800" i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В. Авраменко 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10559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3122" y="43818"/>
            <a:ext cx="9850677" cy="794383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 </a:t>
            </a:r>
            <a:r>
              <a:rPr lang="uk-UA" b="1" i="1" dirty="0" smtClean="0">
                <a:solidFill>
                  <a:srgbClr val="C00000"/>
                </a:solidFill>
              </a:rPr>
              <a:t>Родина Ярослава </a:t>
            </a:r>
            <a:r>
              <a:rPr lang="uk-UA" b="1" i="1" dirty="0" err="1" smtClean="0">
                <a:solidFill>
                  <a:srgbClr val="C00000"/>
                </a:solidFill>
              </a:rPr>
              <a:t>Чуперчука</a:t>
            </a:r>
            <a:r>
              <a:rPr lang="uk-UA" b="1" i="1" dirty="0" smtClean="0">
                <a:solidFill>
                  <a:srgbClr val="C00000"/>
                </a:solidFill>
              </a:rPr>
              <a:t>                                                                                                   </a:t>
            </a:r>
            <a:endParaRPr lang="uk-UA" b="1" i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04" y="582810"/>
            <a:ext cx="2288097" cy="315434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864" y="838200"/>
            <a:ext cx="2490236" cy="32343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712" y="851771"/>
            <a:ext cx="2435674" cy="3247566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70" y="1059526"/>
            <a:ext cx="2461271" cy="3251728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08" y="3791017"/>
            <a:ext cx="3582374" cy="25790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02466" y="4434215"/>
            <a:ext cx="2132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      Василина </a:t>
            </a:r>
            <a:r>
              <a:rPr lang="uk-UA" dirty="0" err="1" smtClean="0">
                <a:solidFill>
                  <a:prstClr val="black"/>
                </a:solidFill>
              </a:rPr>
              <a:t>Чуперчук</a:t>
            </a:r>
            <a:r>
              <a:rPr lang="uk-UA" dirty="0" smtClean="0">
                <a:solidFill>
                  <a:prstClr val="black"/>
                </a:solidFill>
              </a:rPr>
              <a:t> (сестра)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34500" y="4311254"/>
            <a:ext cx="2857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   Марія </a:t>
            </a:r>
            <a:r>
              <a:rPr lang="uk-UA" dirty="0" err="1" smtClean="0">
                <a:solidFill>
                  <a:prstClr val="black"/>
                </a:solidFill>
              </a:rPr>
              <a:t>Чуперчук</a:t>
            </a:r>
            <a:r>
              <a:rPr lang="uk-UA" dirty="0" smtClean="0">
                <a:solidFill>
                  <a:prstClr val="black"/>
                </a:solidFill>
              </a:rPr>
              <a:t> (сестра)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93583" y="5336953"/>
            <a:ext cx="2619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Я. </a:t>
            </a:r>
            <a:r>
              <a:rPr lang="uk-UA" dirty="0" err="1" smtClean="0">
                <a:solidFill>
                  <a:prstClr val="black"/>
                </a:solidFill>
              </a:rPr>
              <a:t>Чуперчук</a:t>
            </a:r>
            <a:r>
              <a:rPr lang="uk-UA" dirty="0" smtClean="0">
                <a:solidFill>
                  <a:prstClr val="black"/>
                </a:solidFill>
              </a:rPr>
              <a:t> з дружиною Магдалиною та дочкою Лесею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9477" y="4159668"/>
            <a:ext cx="265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Варвара </a:t>
            </a:r>
            <a:r>
              <a:rPr lang="uk-UA" dirty="0" err="1" smtClean="0"/>
              <a:t>Чуперчук</a:t>
            </a:r>
            <a:r>
              <a:rPr lang="uk-UA" dirty="0" smtClean="0"/>
              <a:t> (мати)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2374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28599"/>
            <a:ext cx="11531600" cy="1816101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00000"/>
                </a:solidFill>
              </a:rPr>
              <a:t>1929-1939 рр. </a:t>
            </a:r>
            <a:r>
              <a:rPr lang="uk-UA" b="1" i="1" dirty="0" smtClean="0">
                <a:solidFill>
                  <a:schemeClr val="accent5">
                    <a:lumMod val="75000"/>
                  </a:schemeClr>
                </a:solidFill>
              </a:rPr>
              <a:t>Я. </a:t>
            </a:r>
            <a:r>
              <a:rPr lang="uk-UA" b="1" i="1" dirty="0" err="1" smtClean="0">
                <a:solidFill>
                  <a:schemeClr val="accent5">
                    <a:lumMod val="75000"/>
                  </a:schemeClr>
                </a:solidFill>
              </a:rPr>
              <a:t>Чуперчук</a:t>
            </a:r>
            <a:r>
              <a:rPr lang="uk-UA" b="1" i="1" dirty="0" smtClean="0">
                <a:solidFill>
                  <a:schemeClr val="accent5">
                    <a:lumMod val="75000"/>
                  </a:schemeClr>
                </a:solidFill>
              </a:rPr>
              <a:t> соліст балету в ансамблі бандуристів </a:t>
            </a:r>
            <a:r>
              <a:rPr lang="uk-UA" b="1" i="1" dirty="0" smtClean="0">
                <a:solidFill>
                  <a:srgbClr val="7030A0"/>
                </a:solidFill>
              </a:rPr>
              <a:t>«Дніпро» </a:t>
            </a:r>
            <a:r>
              <a:rPr lang="uk-UA" b="1" i="1" dirty="0" smtClean="0">
                <a:solidFill>
                  <a:schemeClr val="accent5">
                    <a:lumMod val="75000"/>
                  </a:schemeClr>
                </a:solidFill>
              </a:rPr>
              <a:t>в Тернополі</a:t>
            </a:r>
            <a:br>
              <a:rPr lang="uk-UA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b="1" i="1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uk-UA" b="1" i="1" dirty="0" smtClean="0">
                <a:solidFill>
                  <a:srgbClr val="C00000"/>
                </a:solidFill>
              </a:rPr>
              <a:t>1931- 1933 рр</a:t>
            </a:r>
            <a:r>
              <a:rPr lang="uk-UA" b="1" i="1" dirty="0" smtClean="0">
                <a:solidFill>
                  <a:schemeClr val="accent5">
                    <a:lumMod val="75000"/>
                  </a:schemeClr>
                </a:solidFill>
              </a:rPr>
              <a:t>. – служба в польському війську)</a:t>
            </a:r>
            <a:endParaRPr lang="uk-UA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599" y="2044700"/>
            <a:ext cx="3251201" cy="4292600"/>
          </a:xfrm>
        </p:spPr>
      </p:pic>
      <p:sp>
        <p:nvSpPr>
          <p:cNvPr id="12" name="Прямоугольник 11"/>
          <p:cNvSpPr/>
          <p:nvPr/>
        </p:nvSpPr>
        <p:spPr>
          <a:xfrm>
            <a:off x="381000" y="2159962"/>
            <a:ext cx="6197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1934-1935 рр. </a:t>
            </a:r>
            <a:r>
              <a:rPr lang="uk-UA" sz="4400" b="1" i="1" dirty="0">
                <a:solidFill>
                  <a:srgbClr val="4472C4"/>
                </a:solidFill>
                <a:latin typeface="Calibri Light" panose="020F0302020204030204"/>
                <a:ea typeface="+mj-ea"/>
                <a:cs typeface="+mj-cs"/>
              </a:rPr>
              <a:t>Я. </a:t>
            </a:r>
            <a:r>
              <a:rPr lang="uk-UA" sz="4400" b="1" i="1" dirty="0" err="1">
                <a:solidFill>
                  <a:srgbClr val="4472C4"/>
                </a:solidFill>
                <a:latin typeface="Calibri Light" panose="020F0302020204030204"/>
                <a:ea typeface="+mj-ea"/>
                <a:cs typeface="+mj-cs"/>
              </a:rPr>
              <a:t>Чуперчук</a:t>
            </a:r>
            <a:r>
              <a:rPr lang="uk-UA" sz="4400" b="1" i="1" dirty="0">
                <a:solidFill>
                  <a:srgbClr val="4472C4"/>
                </a:solidFill>
                <a:latin typeface="Calibri Light" panose="020F0302020204030204"/>
                <a:ea typeface="+mj-ea"/>
                <a:cs typeface="+mj-cs"/>
              </a:rPr>
              <a:t> знімається у фільмах Варшавської </a:t>
            </a:r>
            <a:r>
              <a:rPr lang="uk-UA" sz="4400" b="1" i="1" dirty="0" smtClean="0">
                <a:solidFill>
                  <a:srgbClr val="4472C4"/>
                </a:solidFill>
                <a:latin typeface="Calibri Light" panose="020F0302020204030204"/>
                <a:ea typeface="+mj-ea"/>
                <a:cs typeface="+mj-cs"/>
              </a:rPr>
              <a:t>студії: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4400" b="1" i="1" dirty="0" smtClean="0">
                <a:solidFill>
                  <a:srgbClr val="4472C4"/>
                </a:solidFill>
                <a:latin typeface="Calibri Light" panose="020F0302020204030204"/>
                <a:ea typeface="+mj-ea"/>
                <a:cs typeface="+mj-cs"/>
              </a:rPr>
              <a:t> </a:t>
            </a:r>
            <a:r>
              <a:rPr lang="uk-UA" sz="4400" b="1" i="1" dirty="0">
                <a:solidFill>
                  <a:srgbClr val="7030A0"/>
                </a:solidFill>
                <a:latin typeface="Calibri Light" panose="020F0302020204030204"/>
                <a:ea typeface="+mj-ea"/>
                <a:cs typeface="+mj-cs"/>
              </a:rPr>
              <a:t>«</a:t>
            </a:r>
            <a:r>
              <a:rPr lang="uk-UA" sz="4400" b="1" i="1" dirty="0" smtClean="0">
                <a:solidFill>
                  <a:srgbClr val="7030A0"/>
                </a:solidFill>
                <a:latin typeface="Calibri Light" panose="020F0302020204030204"/>
                <a:ea typeface="+mj-ea"/>
                <a:cs typeface="+mj-cs"/>
              </a:rPr>
              <a:t>Гріх батьків»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4400" b="1" i="1" dirty="0" smtClean="0">
                <a:solidFill>
                  <a:srgbClr val="7030A0"/>
                </a:solidFill>
                <a:latin typeface="Calibri Light" panose="020F0302020204030204"/>
                <a:ea typeface="+mj-ea"/>
                <a:cs typeface="+mj-cs"/>
              </a:rPr>
              <a:t>«</a:t>
            </a:r>
            <a:r>
              <a:rPr lang="uk-UA" sz="4400" b="1" i="1" dirty="0">
                <a:solidFill>
                  <a:srgbClr val="7030A0"/>
                </a:solidFill>
                <a:latin typeface="Calibri Light" panose="020F0302020204030204"/>
                <a:ea typeface="+mj-ea"/>
                <a:cs typeface="+mj-cs"/>
              </a:rPr>
              <a:t>Улани»</a:t>
            </a:r>
            <a:endParaRPr lang="uk-UA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40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b="1" i="1" dirty="0" smtClean="0">
                <a:solidFill>
                  <a:srgbClr val="FF0000"/>
                </a:solidFill>
              </a:rPr>
              <a:t>1939 р. Я. </a:t>
            </a:r>
            <a:r>
              <a:rPr lang="uk-UA" sz="4000" b="1" i="1" dirty="0" err="1" smtClean="0">
                <a:solidFill>
                  <a:srgbClr val="FF0000"/>
                </a:solidFill>
              </a:rPr>
              <a:t>Чуперчук</a:t>
            </a:r>
            <a:r>
              <a:rPr lang="uk-UA" sz="4000" b="1" i="1" dirty="0">
                <a:solidFill>
                  <a:srgbClr val="FF0000"/>
                </a:solidFill>
              </a:rPr>
              <a:t> </a:t>
            </a:r>
            <a:r>
              <a:rPr lang="uk-UA" sz="4000" b="1" i="1" dirty="0" smtClean="0">
                <a:solidFill>
                  <a:schemeClr val="accent6">
                    <a:lumMod val="75000"/>
                  </a:schemeClr>
                </a:solidFill>
              </a:rPr>
              <a:t>– постановник танців до вистави І. Франка «Украдене щастя» у Київському академічному театрі ім. І. Франка</a:t>
            </a:r>
            <a:endParaRPr lang="uk-UA" sz="4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0" y="1930400"/>
            <a:ext cx="6096000" cy="4178299"/>
          </a:xfrm>
        </p:spPr>
      </p:pic>
    </p:spTree>
    <p:extLst>
      <p:ext uri="{BB962C8B-B14F-4D97-AF65-F5344CB8AC3E}">
        <p14:creationId xmlns:p14="http://schemas.microsoft.com/office/powerpoint/2010/main" val="293683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0501"/>
            <a:ext cx="10515600" cy="1500188"/>
          </a:xfrm>
        </p:spPr>
        <p:txBody>
          <a:bodyPr>
            <a:noAutofit/>
          </a:bodyPr>
          <a:lstStyle/>
          <a:p>
            <a:pPr algn="ctr"/>
            <a:r>
              <a:rPr lang="uk-UA" sz="4000" b="1" i="1" dirty="0" smtClean="0">
                <a:solidFill>
                  <a:srgbClr val="C00000"/>
                </a:solidFill>
              </a:rPr>
              <a:t>З 1939 р. Ярослав </a:t>
            </a:r>
            <a:r>
              <a:rPr lang="uk-UA" sz="4000" b="1" i="1" dirty="0" err="1" smtClean="0">
                <a:solidFill>
                  <a:srgbClr val="C00000"/>
                </a:solidFill>
              </a:rPr>
              <a:t>Чуперчук</a:t>
            </a:r>
            <a:r>
              <a:rPr lang="uk-UA" sz="4000" b="1" i="1" dirty="0" smtClean="0">
                <a:solidFill>
                  <a:srgbClr val="C00000"/>
                </a:solidFill>
              </a:rPr>
              <a:t> </a:t>
            </a:r>
            <a:r>
              <a:rPr lang="uk-UA" sz="4000" b="1" i="1" dirty="0" smtClean="0"/>
              <a:t>очолює балетну групу </a:t>
            </a:r>
            <a:r>
              <a:rPr lang="uk-UA" sz="4000" b="1" i="1" dirty="0" smtClean="0">
                <a:solidFill>
                  <a:srgbClr val="7030A0"/>
                </a:solidFill>
              </a:rPr>
              <a:t>Державного гуцульського </a:t>
            </a:r>
            <a:br>
              <a:rPr lang="uk-UA" sz="4000" b="1" i="1" dirty="0" smtClean="0">
                <a:solidFill>
                  <a:srgbClr val="7030A0"/>
                </a:solidFill>
              </a:rPr>
            </a:br>
            <a:r>
              <a:rPr lang="uk-UA" sz="4000" b="1" i="1" dirty="0" smtClean="0">
                <a:solidFill>
                  <a:srgbClr val="7030A0"/>
                </a:solidFill>
              </a:rPr>
              <a:t>ансамблю пісні і танцю</a:t>
            </a:r>
            <a:endParaRPr lang="uk-UA" sz="4000" b="1" i="1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1860550"/>
            <a:ext cx="5511800" cy="4133850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721" y="1735357"/>
            <a:ext cx="3687205" cy="4905374"/>
          </a:xfrm>
        </p:spPr>
      </p:pic>
      <p:sp>
        <p:nvSpPr>
          <p:cNvPr id="7" name="TextBox 6"/>
          <p:cNvSpPr txBox="1"/>
          <p:nvPr/>
        </p:nvSpPr>
        <p:spPr>
          <a:xfrm>
            <a:off x="177800" y="5994400"/>
            <a:ext cx="697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Гуцульський балет під керівництвом Я. </a:t>
            </a:r>
            <a:r>
              <a:rPr lang="uk-UA" dirty="0" err="1" smtClean="0"/>
              <a:t>Чуперчука</a:t>
            </a:r>
            <a:endParaRPr lang="uk-UA" dirty="0"/>
          </a:p>
          <a:p>
            <a:pPr algn="ctr"/>
            <a:r>
              <a:rPr lang="uk-UA" dirty="0" smtClean="0"/>
              <a:t>(крайній справа Ярослав </a:t>
            </a:r>
            <a:r>
              <a:rPr lang="uk-UA" dirty="0" err="1" smtClean="0"/>
              <a:t>Чуперчук</a:t>
            </a:r>
            <a:r>
              <a:rPr lang="uk-UA" dirty="0" smtClean="0"/>
              <a:t>, друга ліворуч Марійка </a:t>
            </a:r>
            <a:r>
              <a:rPr lang="uk-UA" dirty="0" err="1" smtClean="0"/>
              <a:t>Чуперчук</a:t>
            </a:r>
            <a:r>
              <a:rPr lang="uk-UA" dirty="0" smtClean="0"/>
              <a:t>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4055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576" y="333525"/>
            <a:ext cx="10515600" cy="838200"/>
          </a:xfrm>
        </p:spPr>
        <p:txBody>
          <a:bodyPr/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</a:rPr>
              <a:t>Сценічні образи Ярослава </a:t>
            </a:r>
            <a:r>
              <a:rPr lang="uk-UA" b="1" i="1" dirty="0" err="1" smtClean="0">
                <a:solidFill>
                  <a:srgbClr val="C00000"/>
                </a:solidFill>
              </a:rPr>
              <a:t>Чуперчука</a:t>
            </a:r>
            <a:endParaRPr lang="uk-UA" b="1" i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6" y="1754715"/>
            <a:ext cx="2713236" cy="361764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376" y="1604696"/>
            <a:ext cx="2903735" cy="38716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102" y="1784822"/>
            <a:ext cx="2825750" cy="37676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442083"/>
            <a:ext cx="2755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Я. </a:t>
            </a:r>
            <a:r>
              <a:rPr lang="uk-UA" dirty="0" err="1" smtClean="0"/>
              <a:t>Чуперчук</a:t>
            </a:r>
            <a:r>
              <a:rPr lang="uk-UA" dirty="0" smtClean="0"/>
              <a:t> в ролі Мавки</a:t>
            </a:r>
          </a:p>
          <a:p>
            <a:pPr algn="ctr"/>
            <a:r>
              <a:rPr lang="uk-UA" dirty="0" smtClean="0"/>
              <a:t>1936 р.</a:t>
            </a:r>
            <a:endParaRPr lang="uk-UA" dirty="0"/>
          </a:p>
        </p:txBody>
      </p:sp>
      <p:sp>
        <p:nvSpPr>
          <p:cNvPr id="12" name="TextBox 11"/>
          <p:cNvSpPr txBox="1"/>
          <p:nvPr/>
        </p:nvSpPr>
        <p:spPr>
          <a:xfrm>
            <a:off x="9003163" y="5638800"/>
            <a:ext cx="2953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Я</a:t>
            </a:r>
            <a:r>
              <a:rPr lang="uk-UA" dirty="0">
                <a:solidFill>
                  <a:prstClr val="black"/>
                </a:solidFill>
              </a:rPr>
              <a:t>. </a:t>
            </a:r>
            <a:r>
              <a:rPr lang="uk-UA" dirty="0" err="1">
                <a:solidFill>
                  <a:prstClr val="black"/>
                </a:solidFill>
              </a:rPr>
              <a:t>Чуперчук</a:t>
            </a:r>
            <a:r>
              <a:rPr lang="uk-UA" dirty="0">
                <a:solidFill>
                  <a:prstClr val="black"/>
                </a:solidFill>
              </a:rPr>
              <a:t> в ролі Марічки</a:t>
            </a:r>
          </a:p>
          <a:p>
            <a:pPr lvl="0" algn="ctr"/>
            <a:r>
              <a:rPr lang="uk-UA" dirty="0">
                <a:solidFill>
                  <a:prstClr val="black"/>
                </a:solidFill>
              </a:rPr>
              <a:t>1942 р.</a:t>
            </a:r>
          </a:p>
          <a:p>
            <a:pPr algn="ctr"/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487" y="1448724"/>
            <a:ext cx="2903735" cy="3871647"/>
          </a:xfrm>
        </p:spPr>
      </p:pic>
      <p:sp>
        <p:nvSpPr>
          <p:cNvPr id="13" name="TextBox 12"/>
          <p:cNvSpPr txBox="1"/>
          <p:nvPr/>
        </p:nvSpPr>
        <p:spPr>
          <a:xfrm>
            <a:off x="2970487" y="5372363"/>
            <a:ext cx="3020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>
                <a:solidFill>
                  <a:prstClr val="black"/>
                </a:solidFill>
              </a:rPr>
              <a:t>Сольний танець «Пастушок»</a:t>
            </a:r>
          </a:p>
          <a:p>
            <a:pPr lvl="0" algn="ctr"/>
            <a:r>
              <a:rPr lang="uk-UA">
                <a:solidFill>
                  <a:prstClr val="black"/>
                </a:solidFill>
              </a:rPr>
              <a:t>у виконанні Я. Чуперчука</a:t>
            </a:r>
          </a:p>
          <a:p>
            <a:pPr lvl="0" algn="ctr"/>
            <a:r>
              <a:rPr lang="uk-UA">
                <a:solidFill>
                  <a:prstClr val="black"/>
                </a:solidFill>
              </a:rPr>
              <a:t> 1940 р. 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0320" y="5638800"/>
            <a:ext cx="2972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dirty="0">
                <a:solidFill>
                  <a:prstClr val="black"/>
                </a:solidFill>
              </a:rPr>
              <a:t>Я. </a:t>
            </a:r>
            <a:r>
              <a:rPr lang="uk-UA" dirty="0" err="1">
                <a:solidFill>
                  <a:prstClr val="black"/>
                </a:solidFill>
              </a:rPr>
              <a:t>Чуперчук</a:t>
            </a:r>
            <a:r>
              <a:rPr lang="uk-UA" dirty="0">
                <a:solidFill>
                  <a:prstClr val="black"/>
                </a:solidFill>
              </a:rPr>
              <a:t> в образі козака</a:t>
            </a:r>
          </a:p>
          <a:p>
            <a:pPr lvl="0" algn="ctr"/>
            <a:r>
              <a:rPr lang="uk-UA" dirty="0">
                <a:solidFill>
                  <a:prstClr val="black"/>
                </a:solidFill>
              </a:rPr>
              <a:t>1941 р.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3070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7801"/>
            <a:ext cx="10515600" cy="151288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</a:rPr>
              <a:t>1946 р. Я. </a:t>
            </a:r>
            <a:r>
              <a:rPr lang="uk-UA" b="1" i="1" dirty="0" err="1" smtClean="0">
                <a:solidFill>
                  <a:srgbClr val="C00000"/>
                </a:solidFill>
              </a:rPr>
              <a:t>Чуперчук</a:t>
            </a:r>
            <a:r>
              <a:rPr lang="uk-UA" b="1" i="1" dirty="0" smtClean="0">
                <a:solidFill>
                  <a:srgbClr val="C00000"/>
                </a:solidFill>
              </a:rPr>
              <a:t> </a:t>
            </a:r>
            <a:r>
              <a:rPr lang="uk-UA" b="1" i="1" dirty="0" smtClean="0"/>
              <a:t>заснував та очолив вокально-хореографічний ансамбль </a:t>
            </a:r>
            <a:r>
              <a:rPr lang="uk-UA" b="1" i="1" dirty="0" smtClean="0">
                <a:solidFill>
                  <a:srgbClr val="C00000"/>
                </a:solidFill>
              </a:rPr>
              <a:t>«</a:t>
            </a:r>
            <a:r>
              <a:rPr lang="uk-UA" b="1" i="1" dirty="0" err="1" smtClean="0">
                <a:solidFill>
                  <a:srgbClr val="C00000"/>
                </a:solidFill>
              </a:rPr>
              <a:t>Чорногора</a:t>
            </a:r>
            <a:r>
              <a:rPr lang="uk-UA" b="1" i="1" dirty="0" smtClean="0">
                <a:solidFill>
                  <a:srgbClr val="C00000"/>
                </a:solidFill>
              </a:rPr>
              <a:t>» (згодом «Галичина» м. Львів)</a:t>
            </a:r>
            <a:endParaRPr lang="uk-UA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          </a:t>
            </a:r>
            <a:endParaRPr lang="uk-UA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937544"/>
            <a:ext cx="5181600" cy="38862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300" y="1937544"/>
            <a:ext cx="5181600" cy="3886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700" y="5969000"/>
            <a:ext cx="554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Танець «Гуцулка» у виконанні ансамблю «</a:t>
            </a:r>
            <a:r>
              <a:rPr lang="uk-UA" dirty="0" err="1" smtClean="0"/>
              <a:t>Чорногора</a:t>
            </a:r>
            <a:r>
              <a:rPr lang="uk-UA" dirty="0" smtClean="0"/>
              <a:t>»</a:t>
            </a:r>
          </a:p>
          <a:p>
            <a:pPr algn="ctr"/>
            <a:r>
              <a:rPr lang="uk-UA" dirty="0" smtClean="0"/>
              <a:t>(в центрі – Я. </a:t>
            </a:r>
            <a:r>
              <a:rPr lang="uk-UA" dirty="0" err="1" smtClean="0"/>
              <a:t>Чуперчук</a:t>
            </a:r>
            <a:r>
              <a:rPr lang="uk-UA" dirty="0" smtClean="0"/>
              <a:t>)</a:t>
            </a:r>
            <a:endParaRPr lang="uk-UA" dirty="0"/>
          </a:p>
        </p:txBody>
      </p:sp>
      <p:sp>
        <p:nvSpPr>
          <p:cNvPr id="9" name="TextBox 8"/>
          <p:cNvSpPr txBox="1"/>
          <p:nvPr/>
        </p:nvSpPr>
        <p:spPr>
          <a:xfrm>
            <a:off x="5524500" y="6070600"/>
            <a:ext cx="6540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dirty="0" smtClean="0"/>
              <a:t>Вокально-хореографічна картина «Дарив, дарив з руки перстень» у виконанні </a:t>
            </a:r>
            <a:r>
              <a:rPr lang="uk-UA" dirty="0" err="1" smtClean="0"/>
              <a:t>анс</a:t>
            </a:r>
            <a:r>
              <a:rPr lang="uk-UA" dirty="0" smtClean="0"/>
              <a:t>. «</a:t>
            </a:r>
            <a:r>
              <a:rPr lang="uk-UA" dirty="0" err="1" smtClean="0"/>
              <a:t>Чорногора</a:t>
            </a:r>
            <a:r>
              <a:rPr lang="uk-UA" dirty="0" smtClean="0"/>
              <a:t>» </a:t>
            </a:r>
            <a:r>
              <a:rPr lang="uk-UA" dirty="0">
                <a:solidFill>
                  <a:prstClr val="black"/>
                </a:solidFill>
              </a:rPr>
              <a:t>(в центрі – Я. </a:t>
            </a:r>
            <a:r>
              <a:rPr lang="uk-UA" dirty="0" err="1">
                <a:solidFill>
                  <a:prstClr val="black"/>
                </a:solidFill>
              </a:rPr>
              <a:t>Чуперчук</a:t>
            </a:r>
            <a:r>
              <a:rPr lang="uk-UA" dirty="0">
                <a:solidFill>
                  <a:prstClr val="black"/>
                </a:solidFill>
              </a:rPr>
              <a:t>)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837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522</Words>
  <Application>Microsoft Office PowerPoint</Application>
  <PresentationFormat>Широкоэкранный</PresentationFormat>
  <Paragraphs>61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        Девіз Ярослава Чуперчука слова Василя Авраменка: «Танок – то мова, то могуча мова, якою вимовляємо душу» </vt:lpstr>
      <vt:lpstr>Народився 17 березня 1911 р.  с. Криворівня Верховинського р-ну,  Івано-Франківської обл.</vt:lpstr>
      <vt:lpstr> Родина Ярослава Чуперчука                                                                                                   </vt:lpstr>
      <vt:lpstr>1929-1939 рр. Я. Чуперчук соліст балету в ансамблі бандуристів «Дніпро» в Тернополі (1931- 1933 рр. – служба в польському війську)</vt:lpstr>
      <vt:lpstr>1939 р. Я. Чуперчук – постановник танців до вистави І. Франка «Украдене щастя» у Київському академічному театрі ім. І. Франка</vt:lpstr>
      <vt:lpstr>З 1939 р. Ярослав Чуперчук очолює балетну групу Державного гуцульського  ансамблю пісні і танцю</vt:lpstr>
      <vt:lpstr>Сценічні образи Ярослава Чуперчука</vt:lpstr>
      <vt:lpstr>1946 р. Я. Чуперчук заснував та очолив вокально-хореографічний ансамбль «Чорногора» (згодом «Галичина» м. Львів)</vt:lpstr>
      <vt:lpstr>28.12.1949 р. – арешт Я. Чуперчука за націоналізм. Заслання у Читинську область</vt:lpstr>
      <vt:lpstr>Я. Чуперчук – балетмейстер-постановник та виконавець ролі Весельчака  у фільмі «Олекса Довбуш» 1959 р.</vt:lpstr>
      <vt:lpstr>Всесвітнє визнання</vt:lpstr>
      <vt:lpstr>Помер Ярослав Чуперчук  09.09.2004 р. </vt:lpstr>
      <vt:lpstr>Вшанування пам’яті Ярослава Чуперчука</vt:lpstr>
      <vt:lpstr>Фестиваль-конкурс хореографічного мистецтва присвячений 100-річчю Ярослава Чуперчука 2011 р., м. Львів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Biostar</dc:creator>
  <cp:lastModifiedBy>Biostar</cp:lastModifiedBy>
  <cp:revision>51</cp:revision>
  <dcterms:created xsi:type="dcterms:W3CDTF">2021-03-05T14:11:14Z</dcterms:created>
  <dcterms:modified xsi:type="dcterms:W3CDTF">2021-05-15T10:31:17Z</dcterms:modified>
</cp:coreProperties>
</file>