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72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1" r:id="rId6"/>
    <p:sldId id="258" r:id="rId7"/>
    <p:sldId id="259" r:id="rId8"/>
    <p:sldId id="260" r:id="rId9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E1F4"/>
    <a:srgbClr val="9BD4E8"/>
    <a:srgbClr val="6ABFDE"/>
    <a:srgbClr val="65B0D7"/>
    <a:srgbClr val="80C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48" autoAdjust="0"/>
  </p:normalViewPr>
  <p:slideViewPr>
    <p:cSldViewPr snapToGrid="0">
      <p:cViewPr>
        <p:scale>
          <a:sx n="93" d="100"/>
          <a:sy n="93" d="100"/>
        </p:scale>
        <p:origin x="-10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C379FFB6-878B-4D89-A9F1-908C5F95EE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62E99EC-6DAC-40C4-9CB0-839F706897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BDA83-60F2-4E0C-99F1-3B198C71DA2A}" type="datetimeFigureOut">
              <a:rPr lang="ru-RU" smtClean="0"/>
              <a:t>16.09.2024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F36B973-D323-4241-8653-DEF1D8539A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3A8A117-4B44-48FF-836C-74493A3812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C633-CCA9-47F5-BCED-A56AA433DC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140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E1020-F5BA-43CF-AAA9-C04B3B12EF98}" type="datetimeFigureOut">
              <a:rPr lang="ru-RU" smtClean="0"/>
              <a:t>16.09.2024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73D1A-6084-4304-99B6-284B940079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64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D73D1A-6084-4304-99B6-284B940079F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175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D73D1A-6084-4304-99B6-284B940079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26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D73D1A-6084-4304-99B6-284B940079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286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D73D1A-6084-4304-99B6-284B940079F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533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D73D1A-6084-4304-99B6-284B940079F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30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 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5C8F0DE-DCFB-4354-8112-588B45C19F1A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9" name="Заголовок 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B28829-F9CE-4A60-BAD2-B30F1BE4EFBD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 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rtlCol="0" anchor="t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7638BE5-3B62-4C03-A438-E1216F2C074B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 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87B0E0-754C-4477-80CA-88F8319B7DB8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317EAC1-6C84-442C-8E88-63BE1308B9AD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B404C7-1C11-4173-AE97-ACE1CDB1DA83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 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2" name="Заголовок 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A08C9A-F61E-410C-8D06-F83B63A4711B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D3CD88-AC87-4FC1-8AA2-0F05556AC852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 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8" name="Заголовок 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B0009C-43A7-442E-9A53-3E5FB03870F2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9AADAC3-179B-49AA-A8D7-B2E70D0E899B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/>
              <a:t>Щелкните значок, чтобы добавить изображение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E95E6D-EE8A-4AB4-A6E4-CDAE9E775FB7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585DD959-E34E-4321-8E46-EA4484D707DA}" type="datetime1">
              <a:rPr lang="ru-RU" smtClean="0"/>
              <a:t>16.09.2024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рямоугольник 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0" name="Прямоугольник 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1" name="Прямоугольник 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Прямоугольник 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17" name="Группа 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Прямоугольник 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Прямоугольник 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Прямоугольник 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 b="10284"/>
          <a:stretch/>
        </p:blipFill>
        <p:spPr>
          <a:xfrm>
            <a:off x="-16935" y="0"/>
            <a:ext cx="12192000" cy="6905986"/>
          </a:xfrm>
          <a:prstGeom prst="rect">
            <a:avLst/>
          </a:prstGeom>
        </p:spPr>
      </p:pic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2692" y="1792540"/>
            <a:ext cx="6287784" cy="1059518"/>
          </a:xfrm>
          <a:solidFill>
            <a:srgbClr val="B4E1F4"/>
          </a:solidFill>
        </p:spPr>
        <p:txBody>
          <a:bodyPr rtlCol="0">
            <a:noAutofit/>
          </a:bodyPr>
          <a:lstStyle/>
          <a:p>
            <a:pPr algn="ctr" rtl="0"/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КУРС-ТРЕНІНГ «Діловий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етикет та корпоративна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культура»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 2">
            <a:extLst>
              <a:ext uri="{FF2B5EF4-FFF2-40B4-BE49-F238E27FC236}">
                <a16:creationId xmlns=""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0930" y="4604514"/>
            <a:ext cx="5481831" cy="1618314"/>
          </a:xfrm>
        </p:spPr>
        <p:txBody>
          <a:bodyPr rtlCol="0">
            <a:no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Керівники</a:t>
            </a:r>
            <a:r>
              <a:rPr lang="ru-RU" sz="1800" b="1" u="sng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курсу</a:t>
            </a:r>
            <a:r>
              <a:rPr lang="ru-RU" sz="1800" b="1" u="sng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ru-RU" sz="1800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Д.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е.н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проф</a:t>
            </a:r>
            <a:r>
              <a:rPr lang="uk-UA" sz="1800" dirty="0" smtClean="0">
                <a:solidFill>
                  <a:schemeClr val="tx1"/>
                </a:solidFill>
              </a:rPr>
              <a:t>.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Павленчик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Наталія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Федорівна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uk-UA" sz="1800" dirty="0" smtClean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uk-UA" sz="1800" cap="none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ВИКЛ. </a:t>
            </a:r>
            <a:r>
              <a:rPr lang="uk-UA" sz="1800" b="1" cap="none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РАДЗІМОВСЬКА </a:t>
            </a:r>
            <a:r>
              <a:rPr lang="uk-UA" sz="1800" b="1" cap="none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ОЛЬГА ВОЛОДИМИРІВНА</a:t>
            </a:r>
          </a:p>
        </p:txBody>
      </p:sp>
      <p:sp>
        <p:nvSpPr>
          <p:cNvPr id="14" name="Подзаголовок 2">
            <a:extLst>
              <a:ext uri="{FF2B5EF4-FFF2-40B4-BE49-F238E27FC236}">
                <a16:creationId xmlns="" xmlns:a16="http://schemas.microsoft.com/office/drawing/2014/main" id="{48B6CF59-4E5B-494D-A2F7-97ADD01E6497}"/>
              </a:ext>
            </a:extLst>
          </p:cNvPr>
          <p:cNvSpPr txBox="1">
            <a:spLocks/>
          </p:cNvSpPr>
          <p:nvPr/>
        </p:nvSpPr>
        <p:spPr>
          <a:xfrm>
            <a:off x="2066544" y="453643"/>
            <a:ext cx="7902304" cy="20535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Львівський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державний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університет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фізичної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культури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</a:p>
          <a:p>
            <a:pPr algn="ctr"/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імені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Івана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Боберського</a:t>
            </a:r>
            <a:endParaRPr lang="ru-RU" sz="2200" b="1" dirty="0" smtClean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Кафедра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економіки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та менеджменту</a:t>
            </a:r>
            <a:endParaRPr lang="ru-RU" sz="2200" b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85782" y="682609"/>
            <a:ext cx="1197329" cy="12154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31" b="38184"/>
          <a:stretch/>
        </p:blipFill>
        <p:spPr>
          <a:xfrm>
            <a:off x="686108" y="327571"/>
            <a:ext cx="1631124" cy="1885277"/>
          </a:xfrm>
          <a:prstGeom prst="rect">
            <a:avLst/>
          </a:prstGeom>
        </p:spPr>
      </p:pic>
      <p:pic>
        <p:nvPicPr>
          <p:cNvPr id="16" name="Google Shape;985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6108" y="2554768"/>
            <a:ext cx="4173275" cy="337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736" y="3020469"/>
            <a:ext cx="1146205" cy="152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836" y="3020468"/>
            <a:ext cx="1150555" cy="152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 21">
            <a:extLst>
              <a:ext uri="{FF2B5EF4-FFF2-40B4-BE49-F238E27FC236}">
                <a16:creationId xmlns="" xmlns:a16="http://schemas.microsoft.com/office/drawing/2014/main" id="{BFDA9692-ECDC-4B59-86B2-8C90FDE1A0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36712"/>
            <a:ext cx="12192000" cy="6321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 23">
            <a:extLst>
              <a:ext uri="{FF2B5EF4-FFF2-40B4-BE49-F238E27FC236}">
                <a16:creationId xmlns="" xmlns:a16="http://schemas.microsoft.com/office/drawing/2014/main" id="{12C05506-42A1-49C0-9D87-081CCD9023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 b="10284"/>
          <a:stretch/>
        </p:blipFill>
        <p:spPr>
          <a:xfrm>
            <a:off x="0" y="0"/>
            <a:ext cx="12192000" cy="686378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4339" y="356443"/>
            <a:ext cx="9646920" cy="694138"/>
          </a:xfr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</a:rPr>
              <a:t>Опис дисципліни</a:t>
            </a:r>
            <a:endParaRPr lang="uk-UA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5292" y="1724297"/>
            <a:ext cx="9130938" cy="2397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Bahnschrift Light SemiCondensed" panose="020B0502040204020203" pitchFamily="34" charset="0"/>
              </a:rPr>
              <a:t>Дисципліна «Діловий етикет та корпоративна культура» спрямована на формування у студентів етико-моральної культури поведінки, засвоєння правил ділового етикету, необхідних для діяльності сучасного фахівця. </a:t>
            </a:r>
            <a:endParaRPr lang="uk-UA" sz="2000" dirty="0" smtClean="0">
              <a:latin typeface="Bahnschrift Light SemiCondensed" panose="020B0502040204020203" pitchFamily="34" charset="0"/>
            </a:endParaRPr>
          </a:p>
          <a:p>
            <a:pPr indent="450215">
              <a:lnSpc>
                <a:spcPct val="107000"/>
              </a:lnSpc>
            </a:pPr>
            <a:r>
              <a:rPr lang="uk-UA" sz="2000" dirty="0">
                <a:latin typeface="Bahnschrift Light SemiCondensed" panose="020B0502040204020203" pitchFamily="34" charset="0"/>
              </a:rPr>
              <a:t>Основні завдання полягають у тому, щоб оволодіти правилами поведінки між діловими партнерами й колегами, мовленнєвим етикетом у діловому спілкуванні, правилами ведення переговорів, нормами листування. 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uk-UA" sz="2000" dirty="0">
              <a:latin typeface="Bahnschrift Light SemiCondensed" panose="020B0502040204020203" pitchFamily="34" charset="0"/>
            </a:endParaRPr>
          </a:p>
        </p:txBody>
      </p:sp>
      <p:pic>
        <p:nvPicPr>
          <p:cNvPr id="10" name="Google Shape;1049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01368" y="4121876"/>
            <a:ext cx="6080484" cy="2499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34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673" y="2228003"/>
            <a:ext cx="11029616" cy="988332"/>
          </a:xfrm>
        </p:spPr>
        <p:txBody>
          <a:bodyPr rtlCol="0"/>
          <a:lstStyle/>
          <a:p>
            <a:pPr rtl="0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Результати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навчання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14"/>
            <a:ext cx="12192000" cy="861920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42872" y="577954"/>
            <a:ext cx="9400032" cy="709867"/>
          </a:xfrm>
          <a:solidFill>
            <a:srgbClr val="B4E1F4"/>
          </a:solidFill>
          <a:ln w="57150">
            <a:solidFill>
              <a:srgbClr val="6ABFDE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b="1" i="1" cap="all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Результати навчання</a:t>
            </a:r>
            <a:endParaRPr lang="uk-UA" sz="3600" b="1" i="1" cap="all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2607" y="1669789"/>
            <a:ext cx="8480297" cy="3539430"/>
          </a:xfrm>
          <a:prstGeom prst="rect">
            <a:avLst/>
          </a:prstGeom>
          <a:noFill/>
          <a:ln w="57150">
            <a:solidFill>
              <a:srgbClr val="6ABFDE"/>
            </a:solidFill>
          </a:ln>
        </p:spPr>
        <p:txBody>
          <a:bodyPr wrap="square" rtlCol="0">
            <a:spAutoFit/>
          </a:bodyPr>
          <a:lstStyle/>
          <a:p>
            <a:r>
              <a:rPr lang="uk-UA" sz="3200" dirty="0">
                <a:latin typeface="Bahnschrift Light SemiCondensed" panose="020B0502040204020203" pitchFamily="34" charset="0"/>
              </a:rPr>
              <a:t>сутність етики та норм </a:t>
            </a:r>
            <a:r>
              <a:rPr lang="uk-UA" sz="3200" dirty="0" smtClean="0">
                <a:latin typeface="Bahnschrift Light SemiCondensed" panose="020B0502040204020203" pitchFamily="34" charset="0"/>
              </a:rPr>
              <a:t>поведінки;</a:t>
            </a:r>
            <a:endParaRPr lang="uk-UA" sz="3200" dirty="0">
              <a:latin typeface="Bahnschrift Light SemiCondensed" panose="020B0502040204020203" pitchFamily="34" charset="0"/>
            </a:endParaRPr>
          </a:p>
          <a:p>
            <a:r>
              <a:rPr lang="uk-UA" sz="3200" dirty="0" smtClean="0">
                <a:latin typeface="Bahnschrift Light SemiCondensed" panose="020B0502040204020203" pitchFamily="34" charset="0"/>
              </a:rPr>
              <a:t>сучасні </a:t>
            </a:r>
            <a:r>
              <a:rPr lang="uk-UA" sz="3200" dirty="0">
                <a:latin typeface="Bahnschrift Light SemiCondensed" panose="020B0502040204020203" pitchFamily="34" charset="0"/>
              </a:rPr>
              <a:t>вимоги бізнес </a:t>
            </a:r>
            <a:r>
              <a:rPr lang="uk-UA" sz="3200" dirty="0" smtClean="0">
                <a:latin typeface="Bahnschrift Light SemiCondensed" panose="020B0502040204020203" pitchFamily="34" charset="0"/>
              </a:rPr>
              <a:t>етикету;</a:t>
            </a:r>
            <a:endParaRPr lang="uk-UA" sz="3200" dirty="0">
              <a:latin typeface="Bahnschrift Light SemiCondensed" panose="020B0502040204020203" pitchFamily="34" charset="0"/>
            </a:endParaRPr>
          </a:p>
          <a:p>
            <a:r>
              <a:rPr lang="uk-UA" sz="3200" dirty="0" smtClean="0">
                <a:latin typeface="Bahnschrift Light SemiCondensed" panose="020B0502040204020203" pitchFamily="34" charset="0"/>
              </a:rPr>
              <a:t>типи </a:t>
            </a:r>
            <a:r>
              <a:rPr lang="uk-UA" sz="3200" dirty="0">
                <a:latin typeface="Bahnschrift Light SemiCondensed" panose="020B0502040204020203" pitchFamily="34" charset="0"/>
              </a:rPr>
              <a:t>корпоративної </a:t>
            </a:r>
            <a:r>
              <a:rPr lang="uk-UA" sz="3200" dirty="0" smtClean="0">
                <a:latin typeface="Bahnschrift Light SemiCondensed" panose="020B0502040204020203" pitchFamily="34" charset="0"/>
              </a:rPr>
              <a:t>культури; </a:t>
            </a:r>
            <a:endParaRPr lang="uk-UA" sz="3200" dirty="0">
              <a:latin typeface="Bahnschrift Light SemiCondensed" panose="020B0502040204020203" pitchFamily="34" charset="0"/>
            </a:endParaRPr>
          </a:p>
          <a:p>
            <a:r>
              <a:rPr lang="uk-UA" sz="3200" dirty="0" smtClean="0">
                <a:latin typeface="Bahnschrift Light SemiCondensed" panose="020B0502040204020203" pitchFamily="34" charset="0"/>
              </a:rPr>
              <a:t>форми </a:t>
            </a:r>
            <a:r>
              <a:rPr lang="uk-UA" sz="3200" dirty="0">
                <a:latin typeface="Bahnschrift Light SemiCondensed" panose="020B0502040204020203" pitchFamily="34" charset="0"/>
              </a:rPr>
              <a:t>ділового </a:t>
            </a:r>
            <a:r>
              <a:rPr lang="uk-UA" sz="3200" dirty="0" smtClean="0">
                <a:latin typeface="Bahnschrift Light SemiCondensed" panose="020B0502040204020203" pitchFamily="34" charset="0"/>
              </a:rPr>
              <a:t>спілкування;</a:t>
            </a:r>
          </a:p>
          <a:p>
            <a:r>
              <a:rPr lang="uk-UA" sz="3200" dirty="0" smtClean="0">
                <a:latin typeface="Bahnschrift Light SemiCondensed" panose="020B0502040204020203" pitchFamily="34" charset="0"/>
              </a:rPr>
              <a:t>етика діловодства;</a:t>
            </a:r>
            <a:endParaRPr lang="uk-UA" sz="3200" dirty="0">
              <a:latin typeface="Bahnschrift Light SemiCondensed" panose="020B0502040204020203" pitchFamily="34" charset="0"/>
            </a:endParaRPr>
          </a:p>
          <a:p>
            <a:r>
              <a:rPr lang="uk-UA" sz="3200" dirty="0">
                <a:latin typeface="Bahnschrift Light SemiCondensed" panose="020B0502040204020203" pitchFamily="34" charset="0"/>
              </a:rPr>
              <a:t>національних особливостей ведення переговорів із іноземними </a:t>
            </a:r>
            <a:r>
              <a:rPr lang="uk-UA" sz="3200" dirty="0" smtClean="0">
                <a:latin typeface="Bahnschrift Light SemiCondensed" panose="020B0502040204020203" pitchFamily="34" charset="0"/>
              </a:rPr>
              <a:t>партнерами.</a:t>
            </a:r>
            <a:endParaRPr lang="uk-UA" sz="3200" dirty="0">
              <a:latin typeface="Bahnschrift Light SemiCondense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7234" y="1287822"/>
            <a:ext cx="167150" cy="3921397"/>
          </a:xfrm>
          <a:prstGeom prst="rect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трелка вправо 8"/>
          <p:cNvSpPr/>
          <p:nvPr/>
        </p:nvSpPr>
        <p:spPr>
          <a:xfrm>
            <a:off x="1753606" y="1844682"/>
            <a:ext cx="767816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елка вправо 9"/>
          <p:cNvSpPr/>
          <p:nvPr/>
        </p:nvSpPr>
        <p:spPr>
          <a:xfrm>
            <a:off x="1792389" y="2323499"/>
            <a:ext cx="778486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 вправо 10"/>
          <p:cNvSpPr/>
          <p:nvPr/>
        </p:nvSpPr>
        <p:spPr>
          <a:xfrm>
            <a:off x="1774384" y="2836714"/>
            <a:ext cx="747038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право 11"/>
          <p:cNvSpPr/>
          <p:nvPr/>
        </p:nvSpPr>
        <p:spPr>
          <a:xfrm>
            <a:off x="1808684" y="3301157"/>
            <a:ext cx="719624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право 12"/>
          <p:cNvSpPr/>
          <p:nvPr/>
        </p:nvSpPr>
        <p:spPr>
          <a:xfrm>
            <a:off x="1762705" y="3803147"/>
            <a:ext cx="765602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1760257" y="4294183"/>
            <a:ext cx="763041" cy="370823"/>
          </a:xfrm>
          <a:prstGeom prst="rightArrow">
            <a:avLst/>
          </a:prstGeom>
          <a:solidFill>
            <a:srgbClr val="9BD4E8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760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Прямоугольник 12">
            <a:extLst>
              <a:ext uri="{FF2B5EF4-FFF2-40B4-BE49-F238E27FC236}">
                <a16:creationId xmlns="" xmlns:a16="http://schemas.microsoft.com/office/drawing/2014/main" id="{4AE9D071-98CF-435C-BD2B-976514544D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15" name="Группа 14">
            <a:extLst>
              <a:ext uri="{FF2B5EF4-FFF2-40B4-BE49-F238E27FC236}">
                <a16:creationId xmlns="" xmlns:a16="http://schemas.microsoft.com/office/drawing/2014/main" id="{D619FC33-16ED-4246-9596-BEFEB55E4C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Прямоугольник 15">
              <a:extLst>
                <a:ext uri="{FF2B5EF4-FFF2-40B4-BE49-F238E27FC236}">
                  <a16:creationId xmlns="" xmlns:a16="http://schemas.microsoft.com/office/drawing/2014/main" id="{2EEA80E1-F99F-4009-837F-2F72F8A5D5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Прямоугольник 16">
              <a:extLst>
                <a:ext uri="{FF2B5EF4-FFF2-40B4-BE49-F238E27FC236}">
                  <a16:creationId xmlns="" xmlns:a16="http://schemas.microsoft.com/office/drawing/2014/main" id="{0230AF9A-4641-4BD8-9F95-9607CD3040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Прямоугольник 17">
              <a:extLst>
                <a:ext uri="{FF2B5EF4-FFF2-40B4-BE49-F238E27FC236}">
                  <a16:creationId xmlns="" xmlns:a16="http://schemas.microsoft.com/office/drawing/2014/main" id="{8703D4EC-9389-41B6-B88B-B6FDC8CD33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1" name="Прямоугольник 10"/>
          <p:cNvSpPr/>
          <p:nvPr/>
        </p:nvSpPr>
        <p:spPr>
          <a:xfrm>
            <a:off x="317666" y="412433"/>
            <a:ext cx="7744466" cy="6114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 b="10284"/>
          <a:stretch/>
        </p:blipFill>
        <p:spPr>
          <a:xfrm>
            <a:off x="0" y="-2894"/>
            <a:ext cx="12192000" cy="6863788"/>
          </a:xfrm>
          <a:prstGeom prst="rect">
            <a:avLst/>
          </a:prstGeom>
        </p:spPr>
      </p:pic>
      <p:sp>
        <p:nvSpPr>
          <p:cNvPr id="10" name="Блок-схема: процесс 9"/>
          <p:cNvSpPr/>
          <p:nvPr/>
        </p:nvSpPr>
        <p:spPr>
          <a:xfrm>
            <a:off x="5748055" y="1473445"/>
            <a:ext cx="3543733" cy="806685"/>
          </a:xfrm>
          <a:prstGeom prst="flowChartProcess">
            <a:avLst/>
          </a:prstGeom>
          <a:ln w="57150">
            <a:solidFill>
              <a:srgbClr val="6ABFD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dirty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організувати та провести ділові переговори</a:t>
            </a: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752803" y="2904890"/>
            <a:ext cx="3538986" cy="849658"/>
          </a:xfrm>
          <a:prstGeom prst="flowChartProcess">
            <a:avLst/>
          </a:prstGeom>
          <a:ln w="57150">
            <a:solidFill>
              <a:srgbClr val="65B0D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dirty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сформувати корпоративну культуру організації</a:t>
            </a: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988006" y="4119438"/>
            <a:ext cx="9178354" cy="842807"/>
          </a:xfrm>
          <a:prstGeom prst="flowChartProcess">
            <a:avLst/>
          </a:prstGeom>
          <a:ln w="57150">
            <a:solidFill>
              <a:srgbClr val="65B0D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dirty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застосовувати засоби невербальної комунікації для досягнення цілей ділових переговорів</a:t>
            </a: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989650" y="5385583"/>
            <a:ext cx="9137416" cy="717164"/>
          </a:xfrm>
          <a:prstGeom prst="flowChartProcess">
            <a:avLst/>
          </a:prstGeom>
          <a:ln w="57150">
            <a:solidFill>
              <a:srgbClr val="65B0D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dirty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створити особисте резюме та </a:t>
            </a:r>
            <a:r>
              <a:rPr lang="uk-UA" sz="2000" dirty="0" smtClean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підготуватися </a:t>
            </a:r>
            <a:r>
              <a:rPr lang="uk-UA" sz="2000" dirty="0">
                <a:solidFill>
                  <a:schemeClr val="tx1"/>
                </a:solidFill>
                <a:latin typeface="Bahnschrift Light SemiCondensed" panose="020B0502040204020203" pitchFamily="34" charset="0"/>
              </a:rPr>
              <a:t>до співбесіди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675386" y="350608"/>
            <a:ext cx="1829234" cy="724308"/>
          </a:xfrm>
          <a:solidFill>
            <a:srgbClr val="9BD4E8"/>
          </a:solidFill>
          <a:ln w="76200">
            <a:solidFill>
              <a:srgbClr val="6ABFDE"/>
            </a:solidFill>
          </a:ln>
        </p:spPr>
        <p:txBody>
          <a:bodyPr>
            <a:normAutofit/>
          </a:bodyPr>
          <a:lstStyle/>
          <a:p>
            <a:pPr algn="ctr"/>
            <a:r>
              <a:rPr lang="uk-UA" sz="3600" b="1" i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Вміти</a:t>
            </a:r>
            <a:endParaRPr lang="uk-UA" sz="3600" b="1" i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003548" y="1699677"/>
            <a:ext cx="749254" cy="415153"/>
          </a:xfrm>
          <a:prstGeom prst="rightArrow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Стрелка вправо 27"/>
          <p:cNvSpPr/>
          <p:nvPr/>
        </p:nvSpPr>
        <p:spPr>
          <a:xfrm>
            <a:off x="5003547" y="3164332"/>
            <a:ext cx="729951" cy="440835"/>
          </a:xfrm>
          <a:prstGeom prst="rightArrow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Стрелка вправо 28"/>
          <p:cNvSpPr/>
          <p:nvPr/>
        </p:nvSpPr>
        <p:spPr>
          <a:xfrm rot="10800000">
            <a:off x="10176469" y="4360926"/>
            <a:ext cx="721103" cy="399067"/>
          </a:xfrm>
          <a:prstGeom prst="rightArrow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Стрелка вправо 29"/>
          <p:cNvSpPr/>
          <p:nvPr/>
        </p:nvSpPr>
        <p:spPr>
          <a:xfrm rot="10800000">
            <a:off x="10158763" y="5525998"/>
            <a:ext cx="738807" cy="403860"/>
          </a:xfrm>
          <a:prstGeom prst="rightArrow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983333" y="848685"/>
            <a:ext cx="200649" cy="2645993"/>
          </a:xfrm>
          <a:prstGeom prst="rect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983333" y="667886"/>
            <a:ext cx="692053" cy="180799"/>
          </a:xfrm>
          <a:prstGeom prst="flowChartProcess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7504619" y="667887"/>
            <a:ext cx="3589033" cy="180798"/>
          </a:xfrm>
          <a:prstGeom prst="flowChartProcess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Прямоугольник 33"/>
          <p:cNvSpPr/>
          <p:nvPr/>
        </p:nvSpPr>
        <p:spPr>
          <a:xfrm>
            <a:off x="10907681" y="721105"/>
            <a:ext cx="185972" cy="5103623"/>
          </a:xfrm>
          <a:prstGeom prst="rect">
            <a:avLst/>
          </a:prstGeom>
          <a:solidFill>
            <a:srgbClr val="6ABFDE"/>
          </a:solidFill>
          <a:ln>
            <a:solidFill>
              <a:srgbClr val="6AB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endParaRPr lang="uk-UA" dirty="0"/>
          </a:p>
        </p:txBody>
      </p:sp>
      <p:pic>
        <p:nvPicPr>
          <p:cNvPr id="25" name="Google Shape;969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8006" y="667886"/>
            <a:ext cx="3758516" cy="2696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932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Прямоугольник 9">
            <a:extLst>
              <a:ext uri="{FF2B5EF4-FFF2-40B4-BE49-F238E27FC236}">
                <a16:creationId xmlns="" xmlns:a16="http://schemas.microsoft.com/office/drawing/2014/main" id="{379F11E2-8BA5-4C5C-AE7C-361E5EA011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 11">
            <a:extLst>
              <a:ext uri="{FF2B5EF4-FFF2-40B4-BE49-F238E27FC236}">
                <a16:creationId xmlns="" xmlns:a16="http://schemas.microsoft.com/office/drawing/2014/main" id="{7C00E1DA-EC7C-40FC-95E3-11FDCD2E42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grpSp>
        <p:nvGrpSpPr>
          <p:cNvPr id="14" name="Группа 13">
            <a:extLst>
              <a:ext uri="{FF2B5EF4-FFF2-40B4-BE49-F238E27FC236}">
                <a16:creationId xmlns="" xmlns:a16="http://schemas.microsoft.com/office/drawing/2014/main" id="{9A421166-2996-41A7-B094-AE5316F347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Прямоугольник 14">
              <a:extLst>
                <a:ext uri="{FF2B5EF4-FFF2-40B4-BE49-F238E27FC236}">
                  <a16:creationId xmlns="" xmlns:a16="http://schemas.microsoft.com/office/drawing/2014/main" id="{FDBB1B92-A3EB-43E4-8FAB-D20E8ED14C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Прямоугольник 15">
              <a:extLst>
                <a:ext uri="{FF2B5EF4-FFF2-40B4-BE49-F238E27FC236}">
                  <a16:creationId xmlns="" xmlns:a16="http://schemas.microsoft.com/office/drawing/2014/main" id="{3F3972F4-FE7E-48EA-AAD8-9BE5750A66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Прямоугольник 16">
              <a:extLst>
                <a:ext uri="{FF2B5EF4-FFF2-40B4-BE49-F238E27FC236}">
                  <a16:creationId xmlns="" xmlns:a16="http://schemas.microsoft.com/office/drawing/2014/main" id="{221614E5-870B-4D5E-A43B-8FF7E53234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 b="10284"/>
          <a:stretch/>
        </p:blipFill>
        <p:spPr>
          <a:xfrm>
            <a:off x="-18035" y="0"/>
            <a:ext cx="12192000" cy="6881153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81190" y="256464"/>
            <a:ext cx="10993549" cy="775502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Література</a:t>
            </a:r>
            <a:endParaRPr lang="uk-UA" b="1" i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086" y="1616454"/>
            <a:ext cx="106201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1. </a:t>
            </a:r>
            <a:r>
              <a:rPr lang="uk-UA" sz="2400" dirty="0" err="1">
                <a:latin typeface="Bahnschrift Light SemiCondensed" panose="020B0502040204020203" pitchFamily="34" charset="0"/>
              </a:rPr>
              <a:t>Беліченко</a:t>
            </a:r>
            <a:r>
              <a:rPr lang="uk-UA" sz="2400" dirty="0">
                <a:latin typeface="Bahnschrift Light SemiCondensed" panose="020B0502040204020203" pitchFamily="34" charset="0"/>
              </a:rPr>
              <a:t> А.Г., Воронкова В.Г. , Мельник В.В. Етика ділового спілкування. Навчальний посібник для ВНЗ (рекомендовано МОН України). Київ: 2019. </a:t>
            </a:r>
          </a:p>
          <a:p>
            <a:r>
              <a:rPr lang="uk-UA" sz="2400" dirty="0">
                <a:latin typeface="Bahnschrift Light SemiCondensed" panose="020B0502040204020203" pitchFamily="34" charset="0"/>
              </a:rPr>
              <a:t>2. Гриценко Т.Б., та ін. Етика ділового спілкування. Навчальний посібник. Київ: 2019 </a:t>
            </a:r>
          </a:p>
          <a:p>
            <a:r>
              <a:rPr lang="uk-UA" sz="2400" dirty="0">
                <a:latin typeface="Bahnschrift Light SemiCondensed" panose="020B0502040204020203" pitchFamily="34" charset="0"/>
              </a:rPr>
              <a:t>3. </a:t>
            </a:r>
            <a:r>
              <a:rPr lang="uk-UA" sz="2400" dirty="0" err="1">
                <a:latin typeface="Bahnschrift Light SemiCondensed" panose="020B0502040204020203" pitchFamily="34" charset="0"/>
              </a:rPr>
              <a:t>Сюта</a:t>
            </a:r>
            <a:r>
              <a:rPr lang="uk-UA" sz="2400" dirty="0">
                <a:latin typeface="Bahnschrift Light SemiCondensed" panose="020B0502040204020203" pitchFamily="34" charset="0"/>
              </a:rPr>
              <a:t> Г.М., </a:t>
            </a:r>
            <a:r>
              <a:rPr lang="uk-UA" sz="2400" dirty="0" err="1">
                <a:latin typeface="Bahnschrift Light SemiCondensed" panose="020B0502040204020203" pitchFamily="34" charset="0"/>
              </a:rPr>
              <a:t>Бибик</a:t>
            </a:r>
            <a:r>
              <a:rPr lang="uk-UA" sz="2400" dirty="0">
                <a:latin typeface="Bahnschrift Light SemiCondensed" panose="020B0502040204020203" pitchFamily="34" charset="0"/>
              </a:rPr>
              <a:t> С. П. Сучасна ділова культура. Усне і писемне спілкування. К.: 2019 </a:t>
            </a:r>
          </a:p>
          <a:p>
            <a:r>
              <a:rPr lang="uk-UA" sz="2400" dirty="0">
                <a:latin typeface="Bahnschrift Light SemiCondensed" panose="020B0502040204020203" pitchFamily="34" charset="0"/>
              </a:rPr>
              <a:t>4. Зубков М. М. Норми та культура української мови за оновленим правописом. Ділове мовлення. 2-ге вид., </a:t>
            </a:r>
            <a:r>
              <a:rPr lang="uk-UA" sz="2400" dirty="0" err="1">
                <a:latin typeface="Bahnschrift Light SemiCondensed" panose="020B0502040204020203" pitchFamily="34" charset="0"/>
              </a:rPr>
              <a:t>доп</a:t>
            </a:r>
            <a:r>
              <a:rPr lang="uk-UA" sz="2400" dirty="0">
                <a:latin typeface="Bahnschrift Light SemiCondensed" panose="020B0502040204020203" pitchFamily="34" charset="0"/>
              </a:rPr>
              <a:t>. і змін. Київ: Арій. 2019. 608 с.</a:t>
            </a:r>
          </a:p>
          <a:p>
            <a:r>
              <a:rPr lang="uk-UA" sz="2400" dirty="0">
                <a:latin typeface="Bahnschrift Light SemiCondensed" panose="020B0502040204020203" pitchFamily="34" charset="0"/>
              </a:rPr>
              <a:t>5. Фокіна-Мезенцева К.В. Мотиваційні основи корпоративної культури в системі менеджменту якості підприємства: теорія, методологія, практика: монографія. Херсон: Видавничий дім «</a:t>
            </a:r>
            <a:r>
              <a:rPr lang="uk-UA" sz="2400" dirty="0" err="1">
                <a:latin typeface="Bahnschrift Light SemiCondensed" panose="020B0502040204020203" pitchFamily="34" charset="0"/>
              </a:rPr>
              <a:t>Гельветика</a:t>
            </a:r>
            <a:r>
              <a:rPr lang="uk-UA" sz="2400" dirty="0">
                <a:latin typeface="Bahnschrift Light SemiCondensed" panose="020B0502040204020203" pitchFamily="34" charset="0"/>
              </a:rPr>
              <a:t>». 2018. 300 с.</a:t>
            </a:r>
          </a:p>
          <a:p>
            <a:r>
              <a:rPr lang="uk-UA" sz="2400" dirty="0">
                <a:latin typeface="Bahnschrift Light SemiCondensed" panose="020B0502040204020203" pitchFamily="34" charset="0"/>
              </a:rPr>
              <a:t>6. Професійна та корпоративна етика: </a:t>
            </a:r>
            <a:r>
              <a:rPr lang="uk-UA" sz="2400" dirty="0" err="1">
                <a:latin typeface="Bahnschrift Light SemiCondensed" panose="020B0502040204020203" pitchFamily="34" charset="0"/>
              </a:rPr>
              <a:t>навч.посіб</a:t>
            </a:r>
            <a:r>
              <a:rPr lang="uk-UA" sz="2400" dirty="0">
                <a:latin typeface="Bahnschrift Light SemiCondensed" panose="020B0502040204020203" pitchFamily="34" charset="0"/>
              </a:rPr>
              <a:t>. / В.Г. </a:t>
            </a:r>
            <a:r>
              <a:rPr lang="uk-UA" sz="2400" dirty="0" err="1">
                <a:latin typeface="Bahnschrift Light SemiCondensed" panose="020B0502040204020203" pitchFamily="34" charset="0"/>
              </a:rPr>
              <a:t>Нападиста</a:t>
            </a:r>
            <a:r>
              <a:rPr lang="uk-UA" sz="2400" dirty="0">
                <a:latin typeface="Bahnschrift Light SemiCondensed" panose="020B0502040204020203" pitchFamily="34" charset="0"/>
              </a:rPr>
              <a:t>, О.В. Шинкаренко, М.М. Рогожа та </a:t>
            </a:r>
            <a:r>
              <a:rPr lang="uk-UA" sz="2400" dirty="0" err="1">
                <a:latin typeface="Bahnschrift Light SemiCondensed" panose="020B0502040204020203" pitchFamily="34" charset="0"/>
              </a:rPr>
              <a:t>ін</a:t>
            </a:r>
            <a:r>
              <a:rPr lang="uk-UA" sz="2400" dirty="0">
                <a:latin typeface="Bahnschrift Light SemiCondensed" panose="020B0502040204020203" pitchFamily="34" charset="0"/>
              </a:rPr>
              <a:t>.;</a:t>
            </a:r>
            <a:r>
              <a:rPr lang="uk-UA" sz="2400" dirty="0" err="1">
                <a:latin typeface="Bahnschrift Light SemiCondensed" panose="020B0502040204020203" pitchFamily="34" charset="0"/>
              </a:rPr>
              <a:t>наук.ред</a:t>
            </a:r>
            <a:r>
              <a:rPr lang="uk-UA" sz="2400" dirty="0">
                <a:latin typeface="Bahnschrift Light SemiCondensed" panose="020B0502040204020203" pitchFamily="34" charset="0"/>
              </a:rPr>
              <a:t>. В.І. Панченко. К.: ВПЦ «Київський університет». 2019.</a:t>
            </a:r>
          </a:p>
        </p:txBody>
      </p:sp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A0CF3B2-1F0F-4FC5-8002-3E4869ABAD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69AFF4-BB30-4BA0-AD22-82CC3C432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BC12AA-1C15-4500-BC9C-8EE83A441DE9}">
  <ds:schemaRefs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«Дивиденд» для ИТ-бизнеса</Template>
  <TotalTime>0</TotalTime>
  <Words>339</Words>
  <Application>Microsoft Office PowerPoint</Application>
  <PresentationFormat>Произвольный</PresentationFormat>
  <Paragraphs>37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Дивиденд</vt:lpstr>
      <vt:lpstr>КУРС-ТРЕНІНГ «Діловий етикет та корпоративна культура»</vt:lpstr>
      <vt:lpstr>Опис дисципліни</vt:lpstr>
      <vt:lpstr>Результати навчання</vt:lpstr>
      <vt:lpstr>Вміти</vt:lpstr>
      <vt:lpstr>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2022-09-06T22:00:34Z</dcterms:created>
  <dcterms:modified xsi:type="dcterms:W3CDTF">2024-09-16T11:34:00Z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