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90A66AE-81F5-474A-B74B-EE41E9320F19}" type="datetimeFigureOut">
              <a:rPr lang="uk-UA" smtClean="0"/>
              <a:t>28.04.2020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77" y="692696"/>
            <a:ext cx="1540895" cy="223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1836871" y="840643"/>
            <a:ext cx="7055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Лекція </a:t>
            </a:r>
            <a:r>
              <a:rPr lang="uk-UA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11</a:t>
            </a:r>
            <a:endParaRPr lang="uk-UA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  <a:p>
            <a:pPr algn="ctr"/>
            <a:r>
              <a:rPr lang="uk-UA" sz="2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Тема: </a:t>
            </a:r>
            <a:r>
              <a:rPr lang="uk-UA" sz="2400" b="1" dirty="0" smtClean="0"/>
              <a:t>«</a:t>
            </a:r>
            <a:r>
              <a:rPr lang="uk-UA" sz="2400" b="1" dirty="0"/>
              <a:t>Міжпредметні зв’язки на уроках фізичної культури. Інтегрований урок фізичної культури. Підготовка учителя до проведення інноваційних конкурсних уроків</a:t>
            </a:r>
            <a:r>
              <a:rPr lang="uk-UA" sz="2400" b="1" dirty="0" smtClean="0"/>
              <a:t>»</a:t>
            </a:r>
            <a:endParaRPr lang="uk-UA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3586036" y="2964301"/>
            <a:ext cx="3412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 навчальної дисципліни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591459" y="3382833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«ІННОВАЦІЙНІ </a:t>
            </a:r>
            <a:r>
              <a:rPr lang="ru-RU" sz="2400" b="1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ПЕДАГОГІЧНІ ТЕХНОЛОГІЇ У </a:t>
            </a:r>
            <a:r>
              <a:rPr lang="ru-RU" sz="2400" b="1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ФІЗИЧНОМУ ВИХОВАННІ</a:t>
            </a:r>
            <a:r>
              <a:rPr lang="ru-RU" sz="2400" b="1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”</a:t>
            </a:r>
            <a:endParaRPr lang="uk-UA" sz="2400" b="1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855759" y="4365104"/>
            <a:ext cx="76093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для студентів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курсу факультету педагогічної освіти, спеціальність 014.11 – Середня освіта (фізична культура)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646228" y="5707888"/>
            <a:ext cx="8028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Доцент кафедри теорії та методики фізичної культури</a:t>
            </a:r>
          </a:p>
          <a:p>
            <a:pPr algn="ctr"/>
            <a:r>
              <a:rPr lang="uk-UA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Н.С.,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к.фіз.вих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., доцент, Заслужений учитель України</a:t>
            </a:r>
          </a:p>
        </p:txBody>
      </p:sp>
    </p:spTree>
    <p:extLst>
      <p:ext uri="{BB962C8B-B14F-4D97-AF65-F5344CB8AC3E}">
        <p14:creationId xmlns:p14="http://schemas.microsoft.com/office/powerpoint/2010/main" val="3712462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9512" y="692696"/>
            <a:ext cx="87129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Збалансоване використання </a:t>
            </a:r>
            <a:endParaRPr lang="uk-UA" sz="28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мультимедійного </a:t>
            </a:r>
            <a:r>
              <a:rPr lang="uk-UA" sz="2800" b="1" dirty="0">
                <a:solidFill>
                  <a:schemeClr val="bg1"/>
                </a:solidFill>
              </a:rPr>
              <a:t>забезпечення</a:t>
            </a:r>
            <a:endParaRPr lang="uk-UA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56498" y="1686124"/>
            <a:ext cx="885698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низька комп’ютерна грамотність більшості учителів та відсутність у них щоденного досвіду роботи за комп’ютером;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фрагментарні уявлення вчителів про істинні можливості програмного забезпечення створення мультимедійного ресурсу;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обмеженість, примітивність або взагалі повна відсутність у вчителів досвіду використання у навчально-виховному процесі мультимедійних технологій;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низька доступність для вчителів мультимедійних освітніх ресурсів (продуктів) з різних видів спорту, що мають гриф Міністерства освіти і науки, молоді та спорту України та адаптованих під програмні вимоги навчального предмету «Фізична культура</a:t>
            </a:r>
            <a:r>
              <a:rPr lang="uk-UA" sz="2200" dirty="0" smtClean="0"/>
              <a:t>»;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88" y="0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9512" y="461565"/>
            <a:ext cx="897513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uk-UA" sz="2200" dirty="0"/>
              <a:t>висока </a:t>
            </a:r>
            <a:r>
              <a:rPr lang="uk-UA" sz="2200" dirty="0" err="1"/>
              <a:t>часозатратність</a:t>
            </a:r>
            <a:r>
              <a:rPr lang="uk-UA" sz="2200" dirty="0"/>
              <a:t> розробки високоякісного мультимедійного забезпечення (презентації, </a:t>
            </a:r>
            <a:r>
              <a:rPr lang="uk-UA" sz="2200" dirty="0" err="1"/>
              <a:t>відеонарізки</a:t>
            </a:r>
            <a:r>
              <a:rPr lang="uk-UA" sz="2200" dirty="0"/>
              <a:t>, музичне забезпечення) уроку;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200" dirty="0" err="1"/>
              <a:t>дороговизна</a:t>
            </a:r>
            <a:r>
              <a:rPr lang="uk-UA" sz="2200" dirty="0"/>
              <a:t> високо-контрастних мультимедійних проекторів, які б дозволяли якісно репрезентувати інформацію в умовах яскравого природного освітлення спортивних залів;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200" dirty="0"/>
              <a:t>відсутність у проекті спортивних залів спеціально передбачених та захищених місць для розміщення мультимедійної техніки;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200" dirty="0"/>
              <a:t>стандартне, фіксоване та не завжди зручне місце для демонстрування класу спеціальної інформації, що іноді потребує зайвих перешикувань;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200" dirty="0"/>
              <a:t>низька доцільність демонстрування на екрані фізичної вправи, якщо вчитель може безпосередньо організувати її показ власними силами або за допомогою учнів;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200" dirty="0"/>
              <a:t>використання мультимедійних технологій на уроці потребує присутності лаборанта – оператора ноутбуку та «захисника» коштовної техніки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13373" y="69269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solidFill>
                  <a:schemeClr val="bg1"/>
                </a:solidFill>
              </a:rPr>
              <a:t>Ефектне оформлення та наповнення спортивної зали спеціальним інвентарем та обладнанням</a:t>
            </a:r>
            <a:endParaRPr lang="uk-UA" sz="2400" i="1" dirty="0">
              <a:solidFill>
                <a:schemeClr val="bg1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14012" y="1443075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000" dirty="0"/>
              <a:t>Д</a:t>
            </a:r>
            <a:r>
              <a:rPr lang="uk-UA" sz="2000" dirty="0" smtClean="0"/>
              <a:t>ля </a:t>
            </a:r>
            <a:r>
              <a:rPr lang="uk-UA" sz="2000" dirty="0"/>
              <a:t>успішного виступу необхідно, ще під час входу дітей до спортивної зали зробити їм сильний емоційний посил щодо майбутньої діяльності через: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000" dirty="0"/>
              <a:t>спортивну форму, національні костюми, екіпіровку та атрибутику команд;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000" dirty="0"/>
              <a:t>нанесення нестандартної розмітки;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000" dirty="0"/>
              <a:t>продумане розміщення спортивного інвентарю та обладнання (м’ячів, стійок, фішок, гімнастичних матів, гімнастичних лав, степ-платформ, </a:t>
            </a:r>
            <a:r>
              <a:rPr lang="uk-UA" sz="2000" dirty="0" err="1"/>
              <a:t>фітболів</a:t>
            </a:r>
            <a:r>
              <a:rPr lang="uk-UA" sz="2000" dirty="0"/>
              <a:t>, туристичних килимів тощо);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000" dirty="0"/>
              <a:t>наявність та оригінальне розміщення макетів відомих дитячих героїв або кумирів (футболістів, героїв мультфільму «Мадагаскар» тощо);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000" dirty="0"/>
              <a:t>встановлене нестандартне обладнання (пристрої для метання м’яча, підтягування; заповнених піском пляшок тощо);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2000" dirty="0"/>
              <a:t>демонстрування через мультимедійний проектор спеціально підібраних </a:t>
            </a:r>
            <a:r>
              <a:rPr lang="uk-UA" sz="2000" dirty="0" err="1"/>
              <a:t>відео-</a:t>
            </a:r>
            <a:r>
              <a:rPr lang="uk-UA" sz="2000" dirty="0"/>
              <a:t> та </a:t>
            </a:r>
            <a:r>
              <a:rPr lang="uk-UA" sz="2000" dirty="0" err="1"/>
              <a:t>фоторядів</a:t>
            </a:r>
            <a:r>
              <a:rPr lang="uk-UA" sz="2000" dirty="0"/>
              <a:t> споріднених з темою уроку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836712"/>
            <a:ext cx="842493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/>
              <a:t>Література</a:t>
            </a:r>
          </a:p>
          <a:p>
            <a:pPr algn="ctr"/>
            <a:endParaRPr lang="uk-UA" sz="2000" dirty="0"/>
          </a:p>
          <a:p>
            <a:pPr marL="457200" indent="-457200">
              <a:buFont typeface="+mj-lt"/>
              <a:buAutoNum type="arabicPeriod"/>
            </a:pPr>
            <a:r>
              <a:rPr lang="uk-UA" sz="1900" dirty="0" smtClean="0"/>
              <a:t>Здорова школа : рухова активність </a:t>
            </a:r>
            <a:r>
              <a:rPr lang="uk-UA" sz="1900" dirty="0" err="1" smtClean="0"/>
              <a:t>навч.посіб</a:t>
            </a:r>
            <a:r>
              <a:rPr lang="uk-UA" sz="1900" dirty="0" smtClean="0"/>
              <a:t>. / О.Шиян, Н.</a:t>
            </a:r>
            <a:r>
              <a:rPr lang="uk-UA" sz="1900" dirty="0" err="1" smtClean="0"/>
              <a:t>Сороколіт</a:t>
            </a:r>
            <a:r>
              <a:rPr lang="uk-UA" sz="1900" dirty="0" smtClean="0"/>
              <a:t>, І. </a:t>
            </a:r>
            <a:r>
              <a:rPr lang="uk-UA" sz="1900" dirty="0" err="1" smtClean="0"/>
              <a:t>Турчик</a:t>
            </a:r>
            <a:r>
              <a:rPr lang="uk-UA" sz="1900" dirty="0" smtClean="0"/>
              <a:t>. – Л. : Кольорове небо, 2013. – 64 с.  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900" dirty="0" smtClean="0"/>
              <a:t>Нова </a:t>
            </a:r>
            <a:r>
              <a:rPr lang="uk-UA" sz="1900" dirty="0"/>
              <a:t>українська школа: основи Стандарту освіти. – Львів, 2016. – 64 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1900" dirty="0" smtClean="0"/>
              <a:t>Остапчук </a:t>
            </a:r>
            <a:r>
              <a:rPr lang="uk-UA" sz="1900" dirty="0"/>
              <a:t>О. Інноваційні процеси в освіті: пошук істини триває  / Остапчук О. // Підручник для директора. – 2003. – № 4. – С. 3–8. 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1900" dirty="0" err="1"/>
              <a:t>Моїсеєв</a:t>
            </a:r>
            <a:r>
              <a:rPr lang="uk-UA" sz="1900" dirty="0"/>
              <a:t> С.О. Професійна майстерність учителя фізичної культури у вимірі фахових конкурсів // Фізичне виховання в школі № 6, 2011.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1900" dirty="0"/>
              <a:t>Наказ Міністерства освіти і науки, молоді та спорту України від 07.11.2011 № 1265 «Про проведення Всеукраїнського конкурсу «Учитель року – 2012</a:t>
            </a:r>
            <a:r>
              <a:rPr lang="uk-UA" sz="1900" dirty="0" smtClean="0"/>
              <a:t>».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/>
              <a:t>Improvement of 5-9th Grades Schoolchildren Physical Education in Ukraine by Using Variable Modules Curriculum / </a:t>
            </a:r>
            <a:r>
              <a:rPr lang="en-US" sz="1900" dirty="0" err="1"/>
              <a:t>Nataliya</a:t>
            </a:r>
            <a:r>
              <a:rPr lang="en-US" sz="1900" dirty="0"/>
              <a:t> </a:t>
            </a:r>
            <a:r>
              <a:rPr lang="en-US" sz="1900" dirty="0" err="1"/>
              <a:t>Sorokolit</a:t>
            </a:r>
            <a:r>
              <a:rPr lang="en-US" sz="1900" dirty="0"/>
              <a:t>, </a:t>
            </a:r>
            <a:r>
              <a:rPr lang="en-US" sz="1900" dirty="0" err="1"/>
              <a:t>Olena</a:t>
            </a:r>
            <a:r>
              <a:rPr lang="en-US" sz="1900" dirty="0"/>
              <a:t> </a:t>
            </a:r>
            <a:r>
              <a:rPr lang="en-US" sz="1900" dirty="0" err="1"/>
              <a:t>Shyyan</a:t>
            </a:r>
            <a:r>
              <a:rPr lang="en-US" sz="1900" dirty="0"/>
              <a:t>, </a:t>
            </a:r>
            <a:r>
              <a:rPr lang="en-US" sz="1900" dirty="0" err="1"/>
              <a:t>Mykola</a:t>
            </a:r>
            <a:r>
              <a:rPr lang="en-US" sz="1900" dirty="0"/>
              <a:t> </a:t>
            </a:r>
            <a:r>
              <a:rPr lang="en-US" sz="1900" dirty="0" err="1"/>
              <a:t>Lukjanchenko</a:t>
            </a:r>
            <a:r>
              <a:rPr lang="en-US" sz="1900" dirty="0"/>
              <a:t>, </a:t>
            </a:r>
            <a:r>
              <a:rPr lang="en-US" sz="1900" dirty="0" err="1"/>
              <a:t>Iryna</a:t>
            </a:r>
            <a:r>
              <a:rPr lang="en-US" sz="1900" dirty="0"/>
              <a:t> </a:t>
            </a:r>
            <a:r>
              <a:rPr lang="en-US" sz="1900" dirty="0" err="1"/>
              <a:t>Turchyk</a:t>
            </a:r>
            <a:r>
              <a:rPr lang="en-US" sz="1900" dirty="0"/>
              <a:t> // Journal of Physical Education and Sport. - 2017. - Vol. 17, suppl. is. 4. - P. 2110 - 2115. </a:t>
            </a:r>
            <a:endParaRPr lang="uk-UA" sz="1900" dirty="0"/>
          </a:p>
          <a:p>
            <a:pPr marL="457200" lvl="0" indent="-457200">
              <a:buFont typeface="+mj-lt"/>
              <a:buAutoNum type="arabicPeriod"/>
            </a:pPr>
            <a:endParaRPr lang="uk-UA" dirty="0" smtClean="0"/>
          </a:p>
          <a:p>
            <a:pPr marL="457200" lvl="0" indent="-457200">
              <a:buFont typeface="+mj-lt"/>
              <a:buAutoNum type="arabicPeriod"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39045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97938"/>
            <a:ext cx="3223245" cy="322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1593908" y="4149080"/>
            <a:ext cx="30412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5400" b="1" i="1" cap="none" spc="0" dirty="0" smtClean="0">
                <a:ln w="50800"/>
                <a:solidFill>
                  <a:schemeClr val="bg1"/>
                </a:solidFill>
                <a:effectLst/>
              </a:rPr>
              <a:t>Дякую </a:t>
            </a:r>
          </a:p>
          <a:p>
            <a:pPr algn="ctr"/>
            <a:r>
              <a:rPr lang="uk-UA" sz="5400" b="1" i="1" cap="none" spc="0" dirty="0" smtClean="0">
                <a:ln w="50800"/>
                <a:solidFill>
                  <a:schemeClr val="bg1"/>
                </a:solidFill>
                <a:effectLst/>
              </a:rPr>
              <a:t>за увагу!</a:t>
            </a:r>
            <a:endParaRPr lang="uk-UA" sz="5400" b="1" i="1" cap="none" spc="0" dirty="0">
              <a:ln w="50800"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1859340"/>
            <a:ext cx="82809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pPr marL="457200" lvl="0" indent="-457200">
              <a:buFont typeface="+mj-lt"/>
              <a:buAutoNum type="arabicPeriod"/>
            </a:pPr>
            <a:r>
              <a:rPr lang="uk-UA" sz="2400" dirty="0"/>
              <a:t>Міжпредметні зв’язки на заняттях з фізичної культури. Інтегровані (бінарні) уроки фізичної культури.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/>
              <a:t>Методичні рекомендації щодо підготовки до інноваційних конкурсних уроків: вибір теми та класу; співпраця учня та вчителя до підготовки інноваційних уроків; мультимедійне забезпечення уроків; оформлення спортивної зали. 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3275856" y="836712"/>
            <a:ext cx="201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План</a:t>
            </a:r>
            <a:endParaRPr lang="uk-UA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5922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22594" y="692696"/>
            <a:ext cx="8869885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300" dirty="0"/>
              <a:t>Навчальною програмою з фізичної культури серед головних вимог до сучасного уроку визначено необхідність здійснення міжпредметних зв’язків. Слід зазначити, що вирішення цього завдання слід реалізовувати не лише під час уроків фізичної культури, а й в інших формах фізичного виховання: фізкультурно-оздоровчих святах, спортивних змаганнях, турнірах, </a:t>
            </a:r>
            <a:r>
              <a:rPr lang="uk-UA" sz="2300" dirty="0" err="1"/>
              <a:t>брейн-рингах</a:t>
            </a:r>
            <a:r>
              <a:rPr lang="uk-UA" sz="2300" dirty="0"/>
              <a:t>, тощо.</a:t>
            </a:r>
          </a:p>
          <a:p>
            <a:pPr indent="457200"/>
            <a:r>
              <a:rPr lang="uk-UA" sz="2300" dirty="0"/>
              <a:t>Формування міжпредметних зв’язків пов’язана перш за все з отриманням нових знань. У знаннях виділяють змістовну та операційну сторони. Змістовна сторона включає в себе суттєві ознаки засвоєних понять та закономірностях у їхніх зв’язках, що дозволяє правильно орієнтуватися в ситуаціях. До операційної сторони належать прийоми, методи пізнання, які дозволяють зрозуміти походження, засоби отримання нових знань та їхнє застосування у практичній діяльності.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70668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9512" y="548680"/>
            <a:ext cx="87129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700" b="1" dirty="0">
                <a:solidFill>
                  <a:schemeClr val="bg1"/>
                </a:solidFill>
              </a:rPr>
              <a:t>Використання міжпредметних зв’язків – бінарні уроки у форматі</a:t>
            </a:r>
            <a:endParaRPr lang="uk-UA" sz="27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79512" y="1384688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фізкультура – географія”, в яких під час проведення естафет учні на карту України прикріплюють карточки з назвами обласних центрів України у потрібному місці;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 err="1"/>
              <a:t>„фізкультура</a:t>
            </a:r>
            <a:r>
              <a:rPr lang="uk-UA" sz="2200" dirty="0"/>
              <a:t> – психологія”: розвиток  психічних процесів та психомоторних здібностей дітей, таких як уваги, пам’яті, швидкості переключення нервових процесів засобами фізичної культури;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 </a:t>
            </a:r>
            <a:r>
              <a:rPr lang="uk-UA" sz="2200" dirty="0" err="1"/>
              <a:t>„фізкультура</a:t>
            </a:r>
            <a:r>
              <a:rPr lang="uk-UA" sz="2200" dirty="0"/>
              <a:t> – українська мова”: проведення загально розвиваючих вправ у віршованій формі;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uk-UA" sz="2200" dirty="0"/>
              <a:t> </a:t>
            </a:r>
            <a:r>
              <a:rPr lang="uk-UA" sz="2200" dirty="0" err="1"/>
              <a:t>„фізкультура</a:t>
            </a:r>
            <a:r>
              <a:rPr lang="uk-UA" sz="2200" dirty="0"/>
              <a:t> – математика” (особливо для учнів початкової школи):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2200" dirty="0"/>
              <a:t>при виконанні вправ для розвитку м’язів черевного пресу в положенні лежачи на спині – усний рахунок, відповідь на заданий учителем приклад школярі </a:t>
            </a:r>
            <a:r>
              <a:rPr lang="uk-UA" sz="2200" dirty="0" err="1"/>
              <a:t>„пишуть</a:t>
            </a:r>
            <a:r>
              <a:rPr lang="uk-UA" sz="2200" dirty="0"/>
              <a:t>” у повітрі ногами.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1520" y="2551837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uk-UA" sz="2400" dirty="0"/>
              <a:t>Початковий рівень розвитку розумових здібностей учнів;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/>
              <a:t>Зацікавленість окремими видами діяльності;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400" dirty="0"/>
              <a:t>Обсяг знань школярів з матеріалу, який вивчається у </a:t>
            </a:r>
            <a:r>
              <a:rPr lang="uk-UA" sz="2400" dirty="0" smtClean="0"/>
              <a:t>закладі загальної середньої освіти </a:t>
            </a:r>
            <a:endParaRPr lang="uk-UA" sz="24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251520" y="746831"/>
            <a:ext cx="872220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Підготовка </a:t>
            </a:r>
            <a:r>
              <a:rPr lang="uk-UA" sz="2800" b="1" dirty="0">
                <a:solidFill>
                  <a:schemeClr val="bg1"/>
                </a:solidFill>
              </a:rPr>
              <a:t>учителя до уроку фізичної культури, </a:t>
            </a:r>
            <a:endParaRPr lang="uk-UA" sz="28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на </a:t>
            </a:r>
            <a:r>
              <a:rPr lang="uk-UA" sz="2800" b="1" dirty="0">
                <a:solidFill>
                  <a:schemeClr val="bg1"/>
                </a:solidFill>
              </a:rPr>
              <a:t>якому будуть реалізовані </a:t>
            </a:r>
            <a:endParaRPr lang="uk-UA" sz="28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міжпредметні </a:t>
            </a:r>
            <a:r>
              <a:rPr lang="uk-UA" sz="2800" b="1" dirty="0">
                <a:solidFill>
                  <a:schemeClr val="bg1"/>
                </a:solidFill>
              </a:rPr>
              <a:t>зв’язки повинна враховувати</a:t>
            </a:r>
            <a:endParaRPr lang="uk-UA" sz="2800" b="1" cap="none" spc="0" dirty="0">
              <a:ln w="50800"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9512" y="836712"/>
            <a:ext cx="87129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u="sng" dirty="0">
                <a:solidFill>
                  <a:schemeClr val="bg1"/>
                </a:solidFill>
              </a:rPr>
              <a:t>При проведенні рухливих ігор та естафет із застосуванням міжпредметних зв’язків варто враховувати декілька складових, а саме</a:t>
            </a:r>
            <a:r>
              <a:rPr lang="uk-UA" sz="3200" b="1" i="1" u="sng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uk-UA" sz="3200" b="1" i="1" u="sng" dirty="0">
              <a:solidFill>
                <a:schemeClr val="bg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600" dirty="0" smtClean="0"/>
              <a:t>Здібності учнів, які вже вони змогли проявити.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600" dirty="0" smtClean="0"/>
              <a:t>Максимальне </a:t>
            </a:r>
            <a:r>
              <a:rPr lang="uk-UA" sz="2600" dirty="0"/>
              <a:t>врахування інтересів </a:t>
            </a:r>
            <a:r>
              <a:rPr lang="uk-UA" sz="2600" dirty="0" smtClean="0"/>
              <a:t>учнів.</a:t>
            </a:r>
            <a:endParaRPr lang="uk-UA" sz="2600" dirty="0"/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600" dirty="0" smtClean="0"/>
              <a:t>Для </a:t>
            </a:r>
            <a:r>
              <a:rPr lang="uk-UA" sz="2600" dirty="0"/>
              <a:t>розвитку здібностей необхідна </a:t>
            </a:r>
            <a:r>
              <a:rPr lang="uk-UA" sz="2600" dirty="0" smtClean="0"/>
              <a:t>мотивація.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600" dirty="0" smtClean="0"/>
              <a:t>Організовувати </a:t>
            </a:r>
            <a:r>
              <a:rPr lang="uk-UA" sz="2600" dirty="0"/>
              <a:t>і направляти розвиток здібностей як виду діяльності. </a:t>
            </a:r>
            <a:endParaRPr lang="uk-UA" sz="2600" dirty="0" smtClean="0"/>
          </a:p>
          <a:p>
            <a:pPr lvl="0"/>
            <a:endParaRPr lang="uk-UA" sz="2600" dirty="0"/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95536" y="980728"/>
            <a:ext cx="820891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Методичні рекомендації щодо підготовки до конкурсних уроків</a:t>
            </a:r>
            <a:endParaRPr lang="uk-UA" sz="28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412304" y="3140968"/>
            <a:ext cx="8208912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2. Організація </a:t>
            </a:r>
            <a:r>
              <a:rPr lang="uk-UA" sz="2400" b="1" dirty="0"/>
              <a:t>співпраці з учнями щодо спільної підготовки та проведення конкурсного уроку</a:t>
            </a:r>
            <a:endParaRPr lang="uk-UA" sz="22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385664" y="2366507"/>
            <a:ext cx="8208912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1. Продуманий </a:t>
            </a:r>
            <a:r>
              <a:rPr lang="uk-UA" sz="2400" b="1" dirty="0"/>
              <a:t>вибір теми уроку та класу</a:t>
            </a:r>
            <a:endParaRPr lang="uk-UA" sz="2200" dirty="0"/>
          </a:p>
        </p:txBody>
      </p:sp>
      <p:sp>
        <p:nvSpPr>
          <p:cNvPr id="7" name="Прямокутник 6"/>
          <p:cNvSpPr/>
          <p:nvPr/>
        </p:nvSpPr>
        <p:spPr>
          <a:xfrm>
            <a:off x="445484" y="4221088"/>
            <a:ext cx="8208912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3. Збалансоване </a:t>
            </a:r>
            <a:r>
              <a:rPr lang="uk-UA" sz="2400" b="1" dirty="0"/>
              <a:t>використання мультимедійного забезпечення</a:t>
            </a:r>
            <a:endParaRPr lang="uk-UA" sz="22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454402" y="5301208"/>
            <a:ext cx="8166813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4. Ефектне </a:t>
            </a:r>
            <a:r>
              <a:rPr lang="uk-UA" sz="2400" b="1" dirty="0"/>
              <a:t>оформлення та наповнення спортивної зали спеціальним інвентарем та обладнанням.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751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67083" y="548680"/>
            <a:ext cx="84249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Продуманий вибір теми та класу для проведення конкурсного уроку </a:t>
            </a:r>
            <a:endParaRPr lang="uk-UA" sz="2800" b="1" i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49424" y="1502787"/>
            <a:ext cx="88602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Для вирішення даної проблеми необхідно враховувати, що на журі, як правило, позитивне враження справляє висока емоційність, щира та відверта зацікавленість дітей запропонованою фізкультурно-спортивною діяльністю, а також цікавий та різноманітний інструментарій вирішення поставлених завдань уроку, що передбачає використання достатньо складного набору фізичних вправ.</a:t>
            </a:r>
            <a:r>
              <a:rPr lang="uk-UA" b="1" dirty="0"/>
              <a:t> </a:t>
            </a:r>
            <a:r>
              <a:rPr lang="uk-UA" dirty="0"/>
              <a:t>Намагаючись вирішити це не просте діалектичне протиріччя, більшість учителів фізичної культури прагнуть обрати середні класи для проведення конкурсних уроків, враховуючи те, що  саме у підлітковому віці надзвичайно природно поєднується безпосередність, виражена інфантильність дітей молодшого шкільного віку зі значними фізичними, технічними, інтелектуальними та руховими можливостями дітей юнацького </a:t>
            </a:r>
            <a:r>
              <a:rPr lang="uk-UA" dirty="0" smtClean="0"/>
              <a:t>віку. Доцільним </a:t>
            </a:r>
            <a:r>
              <a:rPr lang="uk-UA" dirty="0"/>
              <a:t>є прив’язка до спортивної спеціалізації учителя або домінуючого модулю у школі, з якого у педагога є успішний досвід його проведення. </a:t>
            </a:r>
            <a:r>
              <a:rPr lang="uk-UA" dirty="0" smtClean="0"/>
              <a:t>Оскільки під час проведення </a:t>
            </a:r>
            <a:r>
              <a:rPr lang="uk-UA" dirty="0"/>
              <a:t>уроку </a:t>
            </a:r>
            <a:r>
              <a:rPr lang="uk-UA" dirty="0" smtClean="0"/>
              <a:t>учитель має розуміти найдрібніші </a:t>
            </a:r>
            <a:r>
              <a:rPr lang="uk-UA" dirty="0"/>
              <a:t>деталі запропонованих технічних елементів, </a:t>
            </a:r>
            <a:r>
              <a:rPr lang="uk-UA" dirty="0" smtClean="0"/>
              <a:t>мати </a:t>
            </a:r>
            <a:r>
              <a:rPr lang="uk-UA" dirty="0"/>
              <a:t>багатий руховий досвід виконання даного технічного елементу та робить найбільш доцільні, сутнісні зауваження щодо помилок, які були допущені учнями під час виконання фізичної вправи. 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79512" y="6309320"/>
            <a:ext cx="1619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Н.С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95536" y="692696"/>
            <a:ext cx="85689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Організація співпраці з учнями щодо спільної підготовки </a:t>
            </a:r>
            <a:r>
              <a:rPr lang="uk-UA" sz="2400" b="1" dirty="0" smtClean="0">
                <a:solidFill>
                  <a:schemeClr val="bg1"/>
                </a:solidFill>
              </a:rPr>
              <a:t>та </a:t>
            </a:r>
            <a:r>
              <a:rPr lang="uk-UA" sz="2400" b="1" dirty="0">
                <a:solidFill>
                  <a:schemeClr val="bg1"/>
                </a:solidFill>
              </a:rPr>
              <a:t>проведення конкурсного уроку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79512" y="1514817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200" dirty="0"/>
              <a:t>І</a:t>
            </a:r>
            <a:r>
              <a:rPr lang="uk-UA" sz="2200" dirty="0" smtClean="0"/>
              <a:t>нноваційна та </a:t>
            </a:r>
            <a:r>
              <a:rPr lang="uk-UA" sz="2200" dirty="0"/>
              <a:t>інтеграційна спрямованість уроку висуває підвищені вимоги до спеціальних знань та вмінь учнів, якими вони можуть не володіти або володіти на не достатньому рівні. Не буде зайвим попереднє спілкування з учителем фізичної культури, який викладає у класі, з яким конкурсант збирається проводити урок. Під час розмови варто з’ясувати особливості планування спортивного залу, наявність спортивного інвентарю та обладнання, спосіб розміщення мультимедійного забезпечення, а також наявний рівень знань, умінь, навичок учнів класу та соціальну структуру учнівського колективу (формальні та неформальні лідери, фізкультурний актив).</a:t>
            </a:r>
          </a:p>
          <a:p>
            <a:pPr indent="457200"/>
            <a:r>
              <a:rPr lang="uk-UA" sz="2200" dirty="0"/>
              <a:t>Надзвичайно важливо під час попереднього спілкування з учнями створити в них правильне уявлення про зміст, специфіку та хід уроку.</a:t>
            </a:r>
          </a:p>
        </p:txBody>
      </p:sp>
    </p:spTree>
    <p:extLst>
      <p:ext uri="{BB962C8B-B14F-4D97-AF65-F5344CB8AC3E}">
        <p14:creationId xmlns:p14="http://schemas.microsoft.com/office/powerpoint/2010/main" val="1237439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">
  <a:themeElements>
    <a:clrScheme name="Базова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53</TotalTime>
  <Words>1311</Words>
  <Application>Microsoft Office PowerPoint</Application>
  <PresentationFormat>Екран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Базова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Львівський державний університет фізичної культури імені Івана Боберського</dc:title>
  <dc:creator>Sara Yasmeen (Wipro Technologies)</dc:creator>
  <cp:lastModifiedBy>Alyssa</cp:lastModifiedBy>
  <cp:revision>11</cp:revision>
  <dcterms:created xsi:type="dcterms:W3CDTF">2010-02-23T11:30:32Z</dcterms:created>
  <dcterms:modified xsi:type="dcterms:W3CDTF">2020-04-28T10:32:59Z</dcterms:modified>
</cp:coreProperties>
</file>