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FF9900"/>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77" d="100"/>
          <a:sy n="77" d="100"/>
        </p:scale>
        <p:origin x="-1092" y="300"/>
      </p:cViewPr>
      <p:guideLst>
        <p:guide orient="horz" pos="2160"/>
        <p:guide pos="2880"/>
      </p:guideLst>
    </p:cSldViewPr>
  </p:slideViewPr>
  <p:outlineViewPr>
    <p:cViewPr>
      <p:scale>
        <a:sx n="33" d="100"/>
        <a:sy n="33" d="100"/>
      </p:scale>
      <p:origin x="0" y="312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09.10.2022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09.10.2022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09.10.2022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09.10.2022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0"/>
            <a:ext cx="8929718" cy="1500198"/>
          </a:xfrm>
        </p:spPr>
        <p:txBody>
          <a:bodyPr>
            <a:noAutofit/>
          </a:bodyPr>
          <a:lstStyle/>
          <a:p>
            <a:r>
              <a:rPr lang="uk-UA" sz="2800" dirty="0" smtClean="0">
                <a:solidFill>
                  <a:srgbClr val="FFFF00"/>
                </a:solidFill>
                <a:latin typeface="Segoe UI Black" pitchFamily="34" charset="0"/>
                <a:ea typeface="Segoe UI Black" pitchFamily="34" charset="0"/>
              </a:rPr>
              <a:t>ЛЬВІВСЬКИЙ ДЕРЖАВНИЙ УНІВЕРСИТЕТ ФІЗИЧНОЇ КУЛЬТУРИ ІМЕНІ ІВАНА БОБЕРСЬКОГО</a:t>
            </a:r>
            <a:endParaRPr lang="uk-UA" sz="2800" dirty="0">
              <a:solidFill>
                <a:srgbClr val="FFFF00"/>
              </a:solidFill>
              <a:latin typeface="Segoe UI Black" pitchFamily="34" charset="0"/>
              <a:ea typeface="Segoe UI Black" pitchFamily="34" charset="0"/>
            </a:endParaRPr>
          </a:p>
        </p:txBody>
      </p:sp>
      <p:sp>
        <p:nvSpPr>
          <p:cNvPr id="3" name="Подзаголовок 2"/>
          <p:cNvSpPr>
            <a:spLocks noGrp="1"/>
          </p:cNvSpPr>
          <p:nvPr>
            <p:ph type="subTitle" idx="1"/>
          </p:nvPr>
        </p:nvSpPr>
        <p:spPr>
          <a:xfrm>
            <a:off x="1643042" y="2000240"/>
            <a:ext cx="6400800" cy="500066"/>
          </a:xfrm>
        </p:spPr>
        <p:txBody>
          <a:bodyPr>
            <a:noAutofit/>
          </a:bodyPr>
          <a:lstStyle/>
          <a:p>
            <a:r>
              <a:rPr lang="uk-UA" sz="2000" dirty="0" smtClean="0">
                <a:solidFill>
                  <a:schemeClr val="tx2"/>
                </a:solidFill>
                <a:latin typeface="Segoe Print" pitchFamily="2" charset="0"/>
              </a:rPr>
              <a:t>Кафедра гуманітарних дисциплін</a:t>
            </a:r>
            <a:endParaRPr lang="uk-UA" sz="2000" dirty="0">
              <a:solidFill>
                <a:schemeClr val="tx2"/>
              </a:solidFill>
              <a:latin typeface="Segoe Print" pitchFamily="2" charset="0"/>
            </a:endParaRPr>
          </a:p>
        </p:txBody>
      </p:sp>
      <p:sp>
        <p:nvSpPr>
          <p:cNvPr id="10" name="TextBox 9"/>
          <p:cNvSpPr txBox="1"/>
          <p:nvPr/>
        </p:nvSpPr>
        <p:spPr>
          <a:xfrm>
            <a:off x="2071670" y="1500174"/>
            <a:ext cx="5357850" cy="523220"/>
          </a:xfrm>
          <a:prstGeom prst="rect">
            <a:avLst/>
          </a:prstGeom>
          <a:noFill/>
        </p:spPr>
        <p:txBody>
          <a:bodyPr wrap="square" rtlCol="0">
            <a:spAutoFit/>
          </a:bodyPr>
          <a:lstStyle/>
          <a:p>
            <a:pPr algn="ctr"/>
            <a:r>
              <a:rPr lang="uk-UA" sz="2800" dirty="0" smtClean="0">
                <a:solidFill>
                  <a:srgbClr val="00FF00"/>
                </a:solidFill>
                <a:latin typeface="Segoe Print" pitchFamily="2" charset="0"/>
              </a:rPr>
              <a:t>Факультет туризму</a:t>
            </a:r>
          </a:p>
        </p:txBody>
      </p:sp>
      <p:sp>
        <p:nvSpPr>
          <p:cNvPr id="11" name="TextBox 10"/>
          <p:cNvSpPr txBox="1"/>
          <p:nvPr/>
        </p:nvSpPr>
        <p:spPr>
          <a:xfrm>
            <a:off x="0" y="2571744"/>
            <a:ext cx="9144000" cy="707886"/>
          </a:xfrm>
          <a:prstGeom prst="rect">
            <a:avLst/>
          </a:prstGeom>
          <a:solidFill>
            <a:srgbClr val="0070C0"/>
          </a:solidFill>
        </p:spPr>
        <p:txBody>
          <a:bodyPr wrap="square" rtlCol="0">
            <a:spAutoFit/>
          </a:bodyPr>
          <a:lstStyle/>
          <a:p>
            <a:pPr algn="ctr"/>
            <a:r>
              <a:rPr lang="uk-UA" sz="2000" dirty="0" smtClean="0">
                <a:latin typeface="Segoe UI Black" pitchFamily="34" charset="0"/>
                <a:ea typeface="Segoe UI Black" pitchFamily="34" charset="0"/>
              </a:rPr>
              <a:t>НАВЧАЛЬНА ДИСЦИПЛІНА</a:t>
            </a:r>
          </a:p>
          <a:p>
            <a:pPr algn="ctr"/>
            <a:r>
              <a:rPr lang="uk-UA" sz="2000" dirty="0" err="1" smtClean="0">
                <a:latin typeface="Segoe UI Black" pitchFamily="34" charset="0"/>
                <a:ea typeface="Segoe UI Black" pitchFamily="34" charset="0"/>
              </a:rPr>
              <a:t>“Інтелектуальна</a:t>
            </a:r>
            <a:r>
              <a:rPr lang="uk-UA" sz="2000" dirty="0" smtClean="0">
                <a:latin typeface="Segoe UI Black" pitchFamily="34" charset="0"/>
                <a:ea typeface="Segoe UI Black" pitchFamily="34" charset="0"/>
              </a:rPr>
              <a:t> </a:t>
            </a:r>
            <a:r>
              <a:rPr lang="uk-UA" sz="2000" dirty="0" err="1" smtClean="0">
                <a:latin typeface="Segoe UI Black" pitchFamily="34" charset="0"/>
                <a:ea typeface="Segoe UI Black" pitchFamily="34" charset="0"/>
              </a:rPr>
              <a:t>власність”</a:t>
            </a:r>
            <a:endParaRPr lang="uk-UA" sz="2000" dirty="0">
              <a:latin typeface="Segoe UI Black" pitchFamily="34" charset="0"/>
              <a:ea typeface="Segoe UI Black" pitchFamily="34" charset="0"/>
            </a:endParaRPr>
          </a:p>
        </p:txBody>
      </p:sp>
      <p:pic>
        <p:nvPicPr>
          <p:cNvPr id="12" name="object 16"/>
          <p:cNvPicPr/>
          <p:nvPr/>
        </p:nvPicPr>
        <p:blipFill>
          <a:blip r:embed="rId2" cstate="print"/>
          <a:stretch>
            <a:fillRect/>
          </a:stretch>
        </p:blipFill>
        <p:spPr>
          <a:xfrm>
            <a:off x="0" y="0"/>
            <a:ext cx="1260347" cy="1828799"/>
          </a:xfrm>
          <a:prstGeom prst="rect">
            <a:avLst/>
          </a:prstGeom>
        </p:spPr>
      </p:pic>
      <p:pic>
        <p:nvPicPr>
          <p:cNvPr id="13" name="Рисунок 12" descr="IMG_4764.jpg"/>
          <p:cNvPicPr>
            <a:picLocks noChangeAspect="1"/>
          </p:cNvPicPr>
          <p:nvPr/>
        </p:nvPicPr>
        <p:blipFill>
          <a:blip r:embed="rId3" cstate="print"/>
          <a:stretch>
            <a:fillRect/>
          </a:stretch>
        </p:blipFill>
        <p:spPr>
          <a:xfrm>
            <a:off x="-1" y="3286124"/>
            <a:ext cx="2721429" cy="3571876"/>
          </a:xfrm>
          <a:prstGeom prst="rect">
            <a:avLst/>
          </a:prstGeom>
        </p:spPr>
      </p:pic>
      <p:sp>
        <p:nvSpPr>
          <p:cNvPr id="14" name="TextBox 13"/>
          <p:cNvSpPr txBox="1"/>
          <p:nvPr/>
        </p:nvSpPr>
        <p:spPr>
          <a:xfrm>
            <a:off x="2857488" y="3571876"/>
            <a:ext cx="2428892" cy="523220"/>
          </a:xfrm>
          <a:prstGeom prst="rect">
            <a:avLst/>
          </a:prstGeom>
          <a:noFill/>
        </p:spPr>
        <p:txBody>
          <a:bodyPr wrap="square" rtlCol="0">
            <a:spAutoFit/>
          </a:bodyPr>
          <a:lstStyle/>
          <a:p>
            <a:pPr algn="ctr"/>
            <a:r>
              <a:rPr lang="uk-UA" sz="2800" dirty="0" smtClean="0">
                <a:latin typeface="Monotype Corsiva" pitchFamily="66" charset="0"/>
              </a:rPr>
              <a:t>Керівник курсу:</a:t>
            </a:r>
            <a:endParaRPr lang="uk-UA" sz="2800" dirty="0">
              <a:latin typeface="Monotype Corsiva" pitchFamily="66" charset="0"/>
            </a:endParaRPr>
          </a:p>
        </p:txBody>
      </p:sp>
      <p:sp>
        <p:nvSpPr>
          <p:cNvPr id="15" name="TextBox 14"/>
          <p:cNvSpPr txBox="1"/>
          <p:nvPr/>
        </p:nvSpPr>
        <p:spPr>
          <a:xfrm>
            <a:off x="2643174" y="4395787"/>
            <a:ext cx="3071834" cy="2462213"/>
          </a:xfrm>
          <a:prstGeom prst="rect">
            <a:avLst/>
          </a:prstGeom>
          <a:noFill/>
        </p:spPr>
        <p:txBody>
          <a:bodyPr wrap="square" rtlCol="0">
            <a:spAutoFit/>
          </a:bodyPr>
          <a:lstStyle/>
          <a:p>
            <a:pPr algn="ctr"/>
            <a:r>
              <a:rPr lang="uk-UA" sz="2200" dirty="0" smtClean="0">
                <a:latin typeface="+mj-lt"/>
                <a:ea typeface="Segoe UI Black" pitchFamily="34" charset="0"/>
              </a:rPr>
              <a:t>доктор юридичних наук, професор, </a:t>
            </a:r>
            <a:r>
              <a:rPr lang="uk-UA" sz="2200" dirty="0" err="1" smtClean="0">
                <a:latin typeface="+mj-lt"/>
                <a:ea typeface="Segoe UI Black" pitchFamily="34" charset="0"/>
              </a:rPr>
              <a:t>професор</a:t>
            </a:r>
            <a:r>
              <a:rPr lang="uk-UA" sz="2200" dirty="0" smtClean="0">
                <a:latin typeface="+mj-lt"/>
                <a:ea typeface="Segoe UI Black" pitchFamily="34" charset="0"/>
              </a:rPr>
              <a:t> кафедри гуманітарних дисциплін </a:t>
            </a:r>
            <a:r>
              <a:rPr lang="uk-UA" sz="2200" dirty="0" err="1" smtClean="0">
                <a:latin typeface="+mj-lt"/>
                <a:ea typeface="Segoe UI Black" pitchFamily="34" charset="0"/>
              </a:rPr>
              <a:t>Турчак</a:t>
            </a:r>
            <a:r>
              <a:rPr lang="uk-UA" sz="2200" dirty="0" smtClean="0">
                <a:latin typeface="+mj-lt"/>
                <a:ea typeface="Segoe UI Black" pitchFamily="34" charset="0"/>
              </a:rPr>
              <a:t> Олександр Володимирович</a:t>
            </a:r>
            <a:endParaRPr lang="uk-UA" sz="2200" dirty="0">
              <a:latin typeface="+mj-lt"/>
              <a:ea typeface="Segoe UI Black" pitchFamily="34" charset="0"/>
            </a:endParaRPr>
          </a:p>
        </p:txBody>
      </p:sp>
      <p:pic>
        <p:nvPicPr>
          <p:cNvPr id="17410" name="Picture 2" descr="У ЛДУФК відбувся традиційний День відкритих дверей (Фото) - Львівський  державний університет фізичної культури"/>
          <p:cNvPicPr>
            <a:picLocks noChangeAspect="1" noChangeArrowheads="1"/>
          </p:cNvPicPr>
          <p:nvPr/>
        </p:nvPicPr>
        <p:blipFill>
          <a:blip r:embed="rId4" cstate="print"/>
          <a:srcRect/>
          <a:stretch>
            <a:fillRect/>
          </a:stretch>
        </p:blipFill>
        <p:spPr bwMode="auto">
          <a:xfrm>
            <a:off x="5749913" y="3286124"/>
            <a:ext cx="3394087" cy="2545565"/>
          </a:xfrm>
          <a:prstGeom prst="rect">
            <a:avLst/>
          </a:prstGeom>
          <a:noFill/>
        </p:spPr>
      </p:pic>
    </p:spTree>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00108"/>
          </a:xfrm>
          <a:solidFill>
            <a:srgbClr val="0070C0"/>
          </a:solidFill>
        </p:spPr>
        <p:txBody>
          <a:bodyPr>
            <a:normAutofit/>
          </a:bodyPr>
          <a:lstStyle/>
          <a:p>
            <a:pPr algn="ctr"/>
            <a:r>
              <a:rPr lang="uk-UA" sz="1800" b="1" i="1" dirty="0" smtClean="0">
                <a:solidFill>
                  <a:schemeClr val="tx1"/>
                </a:solidFill>
                <a:latin typeface="Segoe UI Black" pitchFamily="34" charset="0"/>
                <a:ea typeface="Segoe UI Black" pitchFamily="34" charset="0"/>
              </a:rPr>
              <a:t>Предметом вивчення науки «Інтелектуальна власність»</a:t>
            </a:r>
            <a:r>
              <a:rPr lang="uk-UA" sz="1800" dirty="0" smtClean="0">
                <a:solidFill>
                  <a:schemeClr val="tx1"/>
                </a:solidFill>
                <a:latin typeface="Segoe UI Black" pitchFamily="34" charset="0"/>
                <a:ea typeface="Segoe UI Black" pitchFamily="34" charset="0"/>
              </a:rPr>
              <a:t> - є правові норми, що </a:t>
            </a:r>
            <a:r>
              <a:rPr lang="uk-UA" sz="2000" dirty="0" smtClean="0">
                <a:solidFill>
                  <a:schemeClr val="tx1"/>
                </a:solidFill>
                <a:latin typeface="Segoe UI Black" pitchFamily="34" charset="0"/>
                <a:ea typeface="Segoe UI Black" pitchFamily="34" charset="0"/>
              </a:rPr>
              <a:t>регламентують порядок створення та захисту інтелектуальної власності</a:t>
            </a:r>
            <a:r>
              <a:rPr lang="uk-UA" sz="2000" dirty="0" smtClean="0">
                <a:solidFill>
                  <a:schemeClr val="tx1"/>
                </a:solidFill>
              </a:rPr>
              <a:t>.</a:t>
            </a:r>
            <a:endParaRPr lang="uk-UA" sz="3600" dirty="0">
              <a:solidFill>
                <a:schemeClr val="tx1"/>
              </a:solidFill>
              <a:latin typeface="Segoe UI Black" pitchFamily="34" charset="0"/>
              <a:ea typeface="Segoe UI Black" pitchFamily="34" charset="0"/>
            </a:endParaRPr>
          </a:p>
        </p:txBody>
      </p:sp>
      <p:sp>
        <p:nvSpPr>
          <p:cNvPr id="4" name="Текст 3"/>
          <p:cNvSpPr>
            <a:spLocks noGrp="1"/>
          </p:cNvSpPr>
          <p:nvPr>
            <p:ph type="body" idx="2"/>
          </p:nvPr>
        </p:nvSpPr>
        <p:spPr>
          <a:xfrm>
            <a:off x="0" y="1071546"/>
            <a:ext cx="6429388" cy="5983311"/>
          </a:xfrm>
          <a:noFill/>
        </p:spPr>
        <p:txBody>
          <a:bodyPr>
            <a:noAutofit/>
          </a:bodyPr>
          <a:lstStyle/>
          <a:p>
            <a:pPr algn="just"/>
            <a:r>
              <a:rPr lang="uk-UA" sz="1600" dirty="0" smtClean="0">
                <a:solidFill>
                  <a:srgbClr val="00FF00"/>
                </a:solidFill>
              </a:rPr>
              <a:t>   </a:t>
            </a:r>
            <a:r>
              <a:rPr lang="uk-UA" sz="1600" dirty="0" smtClean="0">
                <a:solidFill>
                  <a:srgbClr val="000000"/>
                </a:solidFill>
              </a:rPr>
              <a:t>Творча діяльність людини надає особистості можливість реалізувати </a:t>
            </a:r>
            <a:r>
              <a:rPr lang="ru-RU" sz="1600" dirty="0" err="1" smtClean="0">
                <a:solidFill>
                  <a:srgbClr val="000000"/>
                </a:solidFill>
              </a:rPr>
              <a:t>власні</a:t>
            </a:r>
            <a:r>
              <a:rPr lang="uk-UA" sz="1600" dirty="0" smtClean="0">
                <a:solidFill>
                  <a:srgbClr val="000000"/>
                </a:solidFill>
              </a:rPr>
              <a:t> здібності, розкрити та донести до світу свій талант.</a:t>
            </a:r>
          </a:p>
          <a:p>
            <a:pPr algn="just"/>
            <a:r>
              <a:rPr lang="uk-UA" sz="1600" dirty="0" smtClean="0">
                <a:solidFill>
                  <a:srgbClr val="000000"/>
                </a:solidFill>
              </a:rPr>
              <a:t>   В умовах ринкових відносин результати творчої діяльності здатні стати товаром, що приноситимуть прибуток його творцю. Накопичені досягнення людського розуму складають культурний спадок нації, визначають науково-технічний потенціал суспільства, обумовлюють його прогресивний розвиток. Саме тому у збереженні творчих результатів та захисті інтересів їх творців зацікавлені не тільки вони самі, а й суспільство у цілому. Ця проблема вирішується через встановлення спеціального правового режиму творчих результатів, який надає їх творцю виключну можливість розпоряджатися ними. Правовий механізм захисту прав творця має за мету стимулювати подальші творчі пошуки, гарантувати право на справедливе винагородження праці творця, створити фінансові передумови реалізації нових ідей.</a:t>
            </a:r>
          </a:p>
          <a:p>
            <a:pPr algn="just"/>
            <a:r>
              <a:rPr lang="uk-UA" sz="1600" dirty="0" smtClean="0">
                <a:solidFill>
                  <a:srgbClr val="000000"/>
                </a:solidFill>
              </a:rPr>
              <a:t>    Інтелектуальна власність, яка охороняється зараз у більшості країн світу, в сучасних умовах є одним з наймогутніших стимуляторів прогресу у всіх галузях розвитку суспільства, зокрема і у сфері туризму. Інтелектуальна власність стала об'єктом вивчення цілого ряду галузевих юридичних наук (цивільного права, державного, адміністративного, митного, податкового, міжнародного й інших), а категорія «інтелектуальна власність» увійшла в їхній понятійний апарат. </a:t>
            </a:r>
            <a:endParaRPr lang="uk-UA" sz="1600" dirty="0">
              <a:solidFill>
                <a:srgbClr val="000000"/>
              </a:solidFill>
            </a:endParaRPr>
          </a:p>
        </p:txBody>
      </p:sp>
      <p:sp>
        <p:nvSpPr>
          <p:cNvPr id="3" name="Содержимое 2"/>
          <p:cNvSpPr>
            <a:spLocks noGrp="1"/>
          </p:cNvSpPr>
          <p:nvPr>
            <p:ph sz="half" idx="1"/>
          </p:nvPr>
        </p:nvSpPr>
        <p:spPr>
          <a:xfrm>
            <a:off x="8858280" y="1785926"/>
            <a:ext cx="142876" cy="714380"/>
          </a:xfrm>
        </p:spPr>
        <p:txBody>
          <a:bodyPr/>
          <a:lstStyle/>
          <a:p>
            <a:pPr>
              <a:buNone/>
            </a:pPr>
            <a:r>
              <a:rPr lang="uk-UA" dirty="0" smtClean="0"/>
              <a:t> </a:t>
            </a:r>
            <a:endParaRPr lang="uk-UA" dirty="0"/>
          </a:p>
        </p:txBody>
      </p:sp>
      <p:pic>
        <p:nvPicPr>
          <p:cNvPr id="16386" name="Picture 2" descr="Інтелектуальна власність в Україні: реформи не поспішають - Статті -  Публікації - Інститут економічних досліджень та політичних консультацій"/>
          <p:cNvPicPr>
            <a:picLocks noChangeAspect="1" noChangeArrowheads="1"/>
          </p:cNvPicPr>
          <p:nvPr/>
        </p:nvPicPr>
        <p:blipFill>
          <a:blip r:embed="rId2" cstate="print"/>
          <a:srcRect l="27551"/>
          <a:stretch>
            <a:fillRect/>
          </a:stretch>
        </p:blipFill>
        <p:spPr bwMode="auto">
          <a:xfrm>
            <a:off x="6500826" y="4425768"/>
            <a:ext cx="2643174" cy="2432232"/>
          </a:xfrm>
          <a:prstGeom prst="rect">
            <a:avLst/>
          </a:prstGeom>
          <a:noFill/>
        </p:spPr>
      </p:pic>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47736"/>
          </a:xfrm>
          <a:solidFill>
            <a:srgbClr val="0070C0"/>
          </a:solidFill>
        </p:spPr>
        <p:txBody>
          <a:bodyPr/>
          <a:lstStyle/>
          <a:p>
            <a:pPr algn="ctr"/>
            <a:r>
              <a:rPr lang="uk-UA" dirty="0" smtClean="0">
                <a:solidFill>
                  <a:schemeClr val="tx2"/>
                </a:solidFill>
                <a:latin typeface="Segoe UI Black" pitchFamily="34" charset="0"/>
                <a:ea typeface="Segoe UI Black" pitchFamily="34" charset="0"/>
              </a:rPr>
              <a:t>ВИВЧЕННЯ НАВЧАЛЬНОЇ ДИСЦИПЛІНИ ПОВИННО ЗАБЕЗПЕЧИТИ:</a:t>
            </a:r>
            <a:endParaRPr lang="uk-UA" dirty="0">
              <a:solidFill>
                <a:schemeClr val="tx2"/>
              </a:solidFill>
              <a:latin typeface="Segoe UI Black" pitchFamily="34" charset="0"/>
              <a:ea typeface="Segoe UI Black" pitchFamily="34" charset="0"/>
            </a:endParaRPr>
          </a:p>
        </p:txBody>
      </p:sp>
      <p:sp>
        <p:nvSpPr>
          <p:cNvPr id="4" name="Текст 3"/>
          <p:cNvSpPr>
            <a:spLocks noGrp="1"/>
          </p:cNvSpPr>
          <p:nvPr>
            <p:ph type="body" idx="2"/>
          </p:nvPr>
        </p:nvSpPr>
        <p:spPr>
          <a:xfrm>
            <a:off x="0" y="1071546"/>
            <a:ext cx="6043626" cy="5000660"/>
          </a:xfrm>
        </p:spPr>
        <p:txBody>
          <a:bodyPr>
            <a:normAutofit fontScale="85000" lnSpcReduction="10000"/>
          </a:bodyPr>
          <a:lstStyle/>
          <a:p>
            <a:pPr algn="just"/>
            <a:r>
              <a:rPr lang="uk-UA" sz="1900" dirty="0" smtClean="0">
                <a:solidFill>
                  <a:srgbClr val="000000"/>
                </a:solidFill>
                <a:latin typeface="Segoe Print" pitchFamily="2" charset="0"/>
              </a:rPr>
              <a:t>- здатність розв’язувати складні задачі і проблеми у сфері туризму або у процесі навчання, що передбачають проведення досліджень та/або здійснення інновацій за невизначеності умов і вимог;</a:t>
            </a:r>
          </a:p>
          <a:p>
            <a:pPr algn="just"/>
            <a:r>
              <a:rPr lang="uk-UA" sz="1900" dirty="0" smtClean="0">
                <a:solidFill>
                  <a:srgbClr val="000000"/>
                </a:solidFill>
                <a:latin typeface="Segoe Print" pitchFamily="2" charset="0"/>
              </a:rPr>
              <a:t> </a:t>
            </a:r>
          </a:p>
          <a:p>
            <a:pPr algn="just">
              <a:buFontTx/>
              <a:buChar char="-"/>
            </a:pPr>
            <a:r>
              <a:rPr lang="uk-UA" sz="1900" dirty="0" smtClean="0">
                <a:solidFill>
                  <a:srgbClr val="000000"/>
                </a:solidFill>
                <a:latin typeface="Segoe Print" pitchFamily="2" charset="0"/>
              </a:rPr>
              <a:t>здатність діяти на основі етичних міркувань (мотивів); </a:t>
            </a:r>
          </a:p>
          <a:p>
            <a:pPr algn="just">
              <a:buFontTx/>
              <a:buChar char="-"/>
            </a:pPr>
            <a:endParaRPr lang="uk-UA" sz="1900" dirty="0" smtClean="0">
              <a:solidFill>
                <a:srgbClr val="000000"/>
              </a:solidFill>
              <a:latin typeface="Segoe Print" pitchFamily="2" charset="0"/>
            </a:endParaRPr>
          </a:p>
          <a:p>
            <a:pPr algn="just"/>
            <a:r>
              <a:rPr lang="uk-UA" sz="1900" dirty="0" smtClean="0">
                <a:solidFill>
                  <a:srgbClr val="000000"/>
                </a:solidFill>
                <a:latin typeface="Segoe Print" pitchFamily="2" charset="0"/>
              </a:rPr>
              <a:t>- здатність до абстрактного мислення, аналізу та синтезу;</a:t>
            </a:r>
          </a:p>
          <a:p>
            <a:pPr algn="just"/>
            <a:r>
              <a:rPr lang="uk-UA" sz="1900" dirty="0" smtClean="0">
                <a:solidFill>
                  <a:srgbClr val="000000"/>
                </a:solidFill>
                <a:latin typeface="Segoe Print" pitchFamily="2" charset="0"/>
              </a:rPr>
              <a:t> </a:t>
            </a:r>
          </a:p>
          <a:p>
            <a:pPr algn="just">
              <a:buFontTx/>
              <a:buChar char="-"/>
            </a:pPr>
            <a:r>
              <a:rPr lang="uk-UA" sz="1900" dirty="0" smtClean="0">
                <a:solidFill>
                  <a:srgbClr val="000000"/>
                </a:solidFill>
                <a:latin typeface="Segoe Print" pitchFamily="2" charset="0"/>
              </a:rPr>
              <a:t>здатність обирати та використовувати концепції, методи та інструментарій у відповідності до визначених цілей та міжнародних стандартів; </a:t>
            </a:r>
          </a:p>
          <a:p>
            <a:pPr algn="just">
              <a:buFontTx/>
              <a:buChar char="-"/>
            </a:pPr>
            <a:endParaRPr lang="uk-UA" sz="1900" dirty="0" smtClean="0">
              <a:solidFill>
                <a:srgbClr val="000000"/>
              </a:solidFill>
              <a:latin typeface="Segoe Print" pitchFamily="2" charset="0"/>
            </a:endParaRPr>
          </a:p>
          <a:p>
            <a:pPr algn="just"/>
            <a:r>
              <a:rPr lang="uk-UA" sz="1900" dirty="0" smtClean="0">
                <a:solidFill>
                  <a:srgbClr val="000000"/>
                </a:solidFill>
                <a:latin typeface="Segoe Print" pitchFamily="2" charset="0"/>
              </a:rPr>
              <a:t>- здатність встановлювати цінності, бачення, місію, цілі та критерії, за якими організація визначає подальші напрями розвитку, розробляти і реалізовувати відповідні стратегії та плани.</a:t>
            </a:r>
          </a:p>
          <a:p>
            <a:endParaRPr lang="uk-UA" dirty="0"/>
          </a:p>
        </p:txBody>
      </p:sp>
      <p:sp>
        <p:nvSpPr>
          <p:cNvPr id="3" name="Содержимое 2"/>
          <p:cNvSpPr>
            <a:spLocks noGrp="1"/>
          </p:cNvSpPr>
          <p:nvPr>
            <p:ph sz="half" idx="1"/>
          </p:nvPr>
        </p:nvSpPr>
        <p:spPr>
          <a:xfrm>
            <a:off x="8358214" y="5929330"/>
            <a:ext cx="328586" cy="196833"/>
          </a:xfrm>
        </p:spPr>
        <p:txBody>
          <a:bodyPr>
            <a:normAutofit fontScale="32500" lnSpcReduction="20000"/>
          </a:bodyPr>
          <a:lstStyle/>
          <a:p>
            <a:pPr>
              <a:buNone/>
            </a:pPr>
            <a:r>
              <a:rPr lang="uk-UA" dirty="0" smtClean="0"/>
              <a:t> </a:t>
            </a:r>
            <a:endParaRPr lang="uk-UA" dirty="0"/>
          </a:p>
        </p:txBody>
      </p:sp>
      <p:pic>
        <p:nvPicPr>
          <p:cNvPr id="15362" name="Picture 2" descr="RE-118] Інтелектуальна власність та патентознавство. Патентознавство та  набуття прав"/>
          <p:cNvPicPr>
            <a:picLocks noChangeAspect="1" noChangeArrowheads="1"/>
          </p:cNvPicPr>
          <p:nvPr/>
        </p:nvPicPr>
        <p:blipFill>
          <a:blip r:embed="rId2" cstate="print"/>
          <a:srcRect/>
          <a:stretch>
            <a:fillRect/>
          </a:stretch>
        </p:blipFill>
        <p:spPr bwMode="auto">
          <a:xfrm>
            <a:off x="6115050" y="2714620"/>
            <a:ext cx="3028950" cy="1514475"/>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Як захистити інтелектуальну власність - First Legal"/>
          <p:cNvPicPr>
            <a:picLocks noChangeAspect="1" noChangeArrowheads="1"/>
          </p:cNvPicPr>
          <p:nvPr/>
        </p:nvPicPr>
        <p:blipFill>
          <a:blip r:embed="rId2" cstate="print"/>
          <a:srcRect/>
          <a:stretch>
            <a:fillRect/>
          </a:stretch>
        </p:blipFill>
        <p:spPr bwMode="auto">
          <a:xfrm>
            <a:off x="6437843" y="5000637"/>
            <a:ext cx="2706158" cy="1857364"/>
          </a:xfrm>
          <a:prstGeom prst="rect">
            <a:avLst/>
          </a:prstGeom>
          <a:noFill/>
        </p:spPr>
      </p:pic>
      <p:sp>
        <p:nvSpPr>
          <p:cNvPr id="2" name="Заголовок 1"/>
          <p:cNvSpPr>
            <a:spLocks noGrp="1"/>
          </p:cNvSpPr>
          <p:nvPr>
            <p:ph type="title"/>
          </p:nvPr>
        </p:nvSpPr>
        <p:spPr>
          <a:xfrm>
            <a:off x="0" y="0"/>
            <a:ext cx="9144000" cy="577868"/>
          </a:xfrm>
          <a:solidFill>
            <a:srgbClr val="0070C0"/>
          </a:solidFill>
        </p:spPr>
        <p:txBody>
          <a:bodyPr>
            <a:normAutofit fontScale="90000"/>
          </a:bodyPr>
          <a:lstStyle/>
          <a:p>
            <a:pPr algn="ctr"/>
            <a:r>
              <a:rPr lang="uk-UA" sz="3600" dirty="0" smtClean="0">
                <a:solidFill>
                  <a:schemeClr val="tx2"/>
                </a:solidFill>
                <a:latin typeface="Segoe UI Black" pitchFamily="34" charset="0"/>
                <a:ea typeface="Segoe UI Black" pitchFamily="34" charset="0"/>
              </a:rPr>
              <a:t>А ТАКОЖ:</a:t>
            </a:r>
            <a:endParaRPr lang="uk-UA" sz="3600" dirty="0">
              <a:solidFill>
                <a:schemeClr val="tx2"/>
              </a:solidFill>
              <a:latin typeface="Segoe UI Black" pitchFamily="34" charset="0"/>
              <a:ea typeface="Segoe UI Black" pitchFamily="34" charset="0"/>
            </a:endParaRPr>
          </a:p>
        </p:txBody>
      </p:sp>
      <p:sp>
        <p:nvSpPr>
          <p:cNvPr id="4" name="Текст 3"/>
          <p:cNvSpPr>
            <a:spLocks noGrp="1"/>
          </p:cNvSpPr>
          <p:nvPr>
            <p:ph type="body" idx="2"/>
          </p:nvPr>
        </p:nvSpPr>
        <p:spPr>
          <a:xfrm>
            <a:off x="0" y="571480"/>
            <a:ext cx="9144000" cy="4602163"/>
          </a:xfrm>
        </p:spPr>
        <p:txBody>
          <a:bodyPr>
            <a:normAutofit fontScale="85000" lnSpcReduction="10000"/>
          </a:bodyPr>
          <a:lstStyle/>
          <a:p>
            <a:pPr algn="just"/>
            <a:r>
              <a:rPr lang="uk-UA" sz="2400" dirty="0" err="1" smtClean="0">
                <a:solidFill>
                  <a:srgbClr val="000000"/>
                </a:solidFill>
                <a:latin typeface="Segoe Print" pitchFamily="2" charset="0"/>
              </a:rPr>
              <a:t>-критично</a:t>
            </a:r>
            <a:r>
              <a:rPr lang="uk-UA" sz="2400" dirty="0" smtClean="0">
                <a:solidFill>
                  <a:srgbClr val="000000"/>
                </a:solidFill>
                <a:latin typeface="Segoe Print" pitchFamily="2" charset="0"/>
              </a:rPr>
              <a:t> осмислювати, вибирати та використовувати необхідний науковий, методичний і аналітичний інструментарій для управління в непередбачуваних умовах;</a:t>
            </a:r>
          </a:p>
          <a:p>
            <a:pPr algn="just"/>
            <a:r>
              <a:rPr lang="uk-UA" sz="2400" dirty="0" smtClean="0">
                <a:solidFill>
                  <a:srgbClr val="000000"/>
                </a:solidFill>
                <a:latin typeface="Segoe Print" pitchFamily="2" charset="0"/>
              </a:rPr>
              <a:t> </a:t>
            </a:r>
          </a:p>
          <a:p>
            <a:pPr algn="just">
              <a:tabLst>
                <a:tab pos="185738" algn="l"/>
                <a:tab pos="358775" algn="l"/>
              </a:tabLst>
            </a:pPr>
            <a:r>
              <a:rPr lang="uk-UA" sz="2400" dirty="0" err="1" smtClean="0">
                <a:solidFill>
                  <a:srgbClr val="000000"/>
                </a:solidFill>
                <a:latin typeface="Segoe Print" pitchFamily="2" charset="0"/>
              </a:rPr>
              <a:t>-обґрунтовувати</a:t>
            </a:r>
            <a:r>
              <a:rPr lang="uk-UA" sz="2400" dirty="0" smtClean="0">
                <a:solidFill>
                  <a:srgbClr val="000000"/>
                </a:solidFill>
                <a:latin typeface="Segoe Print" pitchFamily="2" charset="0"/>
              </a:rPr>
              <a:t> та управляти проектами, генерувати підприємницькі ідеї;</a:t>
            </a:r>
          </a:p>
          <a:p>
            <a:pPr algn="just">
              <a:tabLst>
                <a:tab pos="185738" algn="l"/>
                <a:tab pos="358775" algn="l"/>
              </a:tabLst>
            </a:pPr>
            <a:r>
              <a:rPr lang="uk-UA" sz="2400" dirty="0" smtClean="0">
                <a:solidFill>
                  <a:srgbClr val="000000"/>
                </a:solidFill>
                <a:latin typeface="Segoe Print" pitchFamily="2" charset="0"/>
              </a:rPr>
              <a:t> </a:t>
            </a:r>
          </a:p>
          <a:p>
            <a:pPr algn="just"/>
            <a:r>
              <a:rPr lang="uk-UA" sz="2400" dirty="0" err="1" smtClean="0">
                <a:solidFill>
                  <a:srgbClr val="000000"/>
                </a:solidFill>
                <a:latin typeface="Segoe Print" pitchFamily="2" charset="0"/>
              </a:rPr>
              <a:t>-мати</a:t>
            </a:r>
            <a:r>
              <a:rPr lang="uk-UA" sz="2400" dirty="0" smtClean="0">
                <a:solidFill>
                  <a:srgbClr val="000000"/>
                </a:solidFill>
                <a:latin typeface="Segoe Print" pitchFamily="2" charset="0"/>
              </a:rPr>
              <a:t> навички прийняття, обґрунтування та забезпечення реалізації управлінських рішень в непередбачуваних умовах, враховуючи вимоги чинного законодавства, етичні міркування та соціальну відповідальність;</a:t>
            </a:r>
          </a:p>
          <a:p>
            <a:pPr algn="just"/>
            <a:r>
              <a:rPr lang="uk-UA" sz="2400" dirty="0" smtClean="0">
                <a:solidFill>
                  <a:srgbClr val="000000"/>
                </a:solidFill>
                <a:latin typeface="Segoe Print" pitchFamily="2" charset="0"/>
              </a:rPr>
              <a:t> </a:t>
            </a:r>
          </a:p>
          <a:p>
            <a:pPr algn="just"/>
            <a:r>
              <a:rPr lang="uk-UA" sz="2400" dirty="0" err="1" smtClean="0">
                <a:solidFill>
                  <a:srgbClr val="000000"/>
                </a:solidFill>
                <a:latin typeface="Segoe Print" pitchFamily="2" charset="0"/>
              </a:rPr>
              <a:t>-демонструвати</a:t>
            </a:r>
            <a:r>
              <a:rPr lang="uk-UA" sz="2400" dirty="0" smtClean="0">
                <a:solidFill>
                  <a:srgbClr val="000000"/>
                </a:solidFill>
                <a:latin typeface="Segoe Print" pitchFamily="2" charset="0"/>
              </a:rPr>
              <a:t> лідерські навички та вміння працювати у команді, взаємодіяти з людьми, впливати на їх поведінку для вирішення професійних задач.</a:t>
            </a:r>
          </a:p>
          <a:p>
            <a:endParaRPr lang="uk-UA" dirty="0"/>
          </a:p>
        </p:txBody>
      </p:sp>
      <p:sp>
        <p:nvSpPr>
          <p:cNvPr id="3" name="Содержимое 2"/>
          <p:cNvSpPr>
            <a:spLocks noGrp="1"/>
          </p:cNvSpPr>
          <p:nvPr>
            <p:ph sz="half" idx="1"/>
          </p:nvPr>
        </p:nvSpPr>
        <p:spPr>
          <a:xfrm>
            <a:off x="8143900" y="5786454"/>
            <a:ext cx="542900" cy="339709"/>
          </a:xfrm>
        </p:spPr>
        <p:txBody>
          <a:bodyPr>
            <a:normAutofit fontScale="77500" lnSpcReduction="20000"/>
          </a:bodyPr>
          <a:lstStyle/>
          <a:p>
            <a:pPr>
              <a:buNone/>
            </a:pPr>
            <a:r>
              <a:rPr lang="uk-UA" dirty="0" smtClean="0"/>
              <a:t> </a:t>
            </a:r>
            <a:endParaRPr lang="uk-UA" dirty="0"/>
          </a:p>
        </p:txBody>
      </p:sp>
    </p:spTree>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завантаження.jpg"/>
          <p:cNvPicPr>
            <a:picLocks noChangeAspect="1"/>
          </p:cNvPicPr>
          <p:nvPr/>
        </p:nvPicPr>
        <p:blipFill>
          <a:blip r:embed="rId2" cstate="print"/>
          <a:stretch>
            <a:fillRect/>
          </a:stretch>
        </p:blipFill>
        <p:spPr>
          <a:xfrm>
            <a:off x="2285984" y="4786322"/>
            <a:ext cx="3529079" cy="2071678"/>
          </a:xfrm>
          <a:prstGeom prst="rect">
            <a:avLst/>
          </a:prstGeom>
        </p:spPr>
      </p:pic>
      <p:sp>
        <p:nvSpPr>
          <p:cNvPr id="2" name="Заголовок 1"/>
          <p:cNvSpPr>
            <a:spLocks noGrp="1"/>
          </p:cNvSpPr>
          <p:nvPr>
            <p:ph type="title"/>
          </p:nvPr>
        </p:nvSpPr>
        <p:spPr>
          <a:xfrm>
            <a:off x="0" y="0"/>
            <a:ext cx="9144000" cy="571480"/>
          </a:xfrm>
          <a:solidFill>
            <a:srgbClr val="0070C0"/>
          </a:solidFill>
        </p:spPr>
        <p:txBody>
          <a:bodyPr>
            <a:normAutofit/>
          </a:bodyPr>
          <a:lstStyle/>
          <a:p>
            <a:pPr algn="ctr"/>
            <a:r>
              <a:rPr lang="uk-UA" sz="2400" dirty="0" smtClean="0">
                <a:solidFill>
                  <a:schemeClr val="tx1"/>
                </a:solidFill>
                <a:latin typeface="Segoe UI Black" pitchFamily="34" charset="0"/>
                <a:ea typeface="Segoe UI Black" pitchFamily="34" charset="0"/>
              </a:rPr>
              <a:t>РЕКОМЕНДОВАНА ЛІТЕРАТУРА</a:t>
            </a:r>
            <a:endParaRPr lang="uk-UA" sz="2400" dirty="0">
              <a:solidFill>
                <a:schemeClr val="tx1"/>
              </a:solidFill>
              <a:latin typeface="Segoe UI Black" pitchFamily="34" charset="0"/>
              <a:ea typeface="Segoe UI Black" pitchFamily="34" charset="0"/>
            </a:endParaRPr>
          </a:p>
        </p:txBody>
      </p:sp>
      <p:sp>
        <p:nvSpPr>
          <p:cNvPr id="4" name="Текст 3"/>
          <p:cNvSpPr>
            <a:spLocks noGrp="1"/>
          </p:cNvSpPr>
          <p:nvPr>
            <p:ph type="body" idx="2"/>
          </p:nvPr>
        </p:nvSpPr>
        <p:spPr>
          <a:xfrm>
            <a:off x="0" y="785794"/>
            <a:ext cx="9144000" cy="5340369"/>
          </a:xfrm>
        </p:spPr>
        <p:txBody>
          <a:bodyPr>
            <a:normAutofit/>
          </a:bodyPr>
          <a:lstStyle/>
          <a:p>
            <a:pPr lvl="0" algn="just">
              <a:buFont typeface="Arial" pitchFamily="34" charset="0"/>
              <a:buChar char="•"/>
            </a:pPr>
            <a:r>
              <a:rPr lang="uk-UA" sz="2000" dirty="0" err="1" smtClean="0">
                <a:solidFill>
                  <a:srgbClr val="000000"/>
                </a:solidFill>
                <a:latin typeface="Segoe Print" pitchFamily="2" charset="0"/>
              </a:rPr>
              <a:t>Аксютіна</a:t>
            </a:r>
            <a:r>
              <a:rPr lang="uk-UA" sz="2000" dirty="0" smtClean="0">
                <a:solidFill>
                  <a:srgbClr val="000000"/>
                </a:solidFill>
                <a:latin typeface="Segoe Print" pitchFamily="2" charset="0"/>
              </a:rPr>
              <a:t> А.В., </a:t>
            </a:r>
            <a:r>
              <a:rPr lang="uk-UA" sz="2000" dirty="0" err="1" smtClean="0">
                <a:solidFill>
                  <a:srgbClr val="000000"/>
                </a:solidFill>
                <a:latin typeface="Segoe Print" pitchFamily="2" charset="0"/>
              </a:rPr>
              <a:t>Нестерцева-Собакарь</a:t>
            </a:r>
            <a:r>
              <a:rPr lang="uk-UA" sz="2000" dirty="0" smtClean="0">
                <a:solidFill>
                  <a:srgbClr val="000000"/>
                </a:solidFill>
                <a:latin typeface="Segoe Print" pitchFamily="2" charset="0"/>
              </a:rPr>
              <a:t> О.В., Тропінін В.В. та </a:t>
            </a:r>
            <a:r>
              <a:rPr lang="uk-UA" sz="2000" dirty="0" err="1" smtClean="0">
                <a:solidFill>
                  <a:srgbClr val="000000"/>
                </a:solidFill>
                <a:latin typeface="Segoe Print" pitchFamily="2" charset="0"/>
              </a:rPr>
              <a:t>ін</a:t>
            </a:r>
            <a:r>
              <a:rPr lang="uk-UA" sz="2000" dirty="0" smtClean="0">
                <a:solidFill>
                  <a:srgbClr val="000000"/>
                </a:solidFill>
                <a:latin typeface="Segoe Print" pitchFamily="2" charset="0"/>
              </a:rPr>
              <a:t>... Інтелектуальна власність. – Дніпро, 2017. – 140 с.</a:t>
            </a:r>
          </a:p>
          <a:p>
            <a:pPr lvl="0" algn="just">
              <a:buFont typeface="Arial" pitchFamily="34" charset="0"/>
              <a:buChar char="•"/>
            </a:pPr>
            <a:r>
              <a:rPr lang="uk-UA" sz="2000" dirty="0" err="1" smtClean="0">
                <a:solidFill>
                  <a:srgbClr val="000000"/>
                </a:solidFill>
                <a:latin typeface="Segoe Print" pitchFamily="2" charset="0"/>
              </a:rPr>
              <a:t>Понікаров</a:t>
            </a:r>
            <a:r>
              <a:rPr lang="uk-UA" sz="2000" dirty="0" smtClean="0">
                <a:solidFill>
                  <a:srgbClr val="000000"/>
                </a:solidFill>
                <a:latin typeface="Segoe Print" pitchFamily="2" charset="0"/>
              </a:rPr>
              <a:t> </a:t>
            </a:r>
            <a:r>
              <a:rPr lang="uk-UA" sz="2000" dirty="0" smtClean="0">
                <a:solidFill>
                  <a:srgbClr val="000000"/>
                </a:solidFill>
                <a:latin typeface="Segoe Print" pitchFamily="2" charset="0"/>
              </a:rPr>
              <a:t>В.Д., Єрмоленко О.О., Медведєв І.А. Авторські права та інтелектуальна власність. Підручник. Х: ВД "ІНЖЕК", 2018. – 304 с.</a:t>
            </a:r>
          </a:p>
          <a:p>
            <a:pPr lvl="0" algn="just">
              <a:buFont typeface="Arial" pitchFamily="34" charset="0"/>
              <a:buChar char="•"/>
            </a:pPr>
            <a:r>
              <a:rPr lang="uk-UA" sz="2000" dirty="0" err="1" smtClean="0">
                <a:solidFill>
                  <a:srgbClr val="000000"/>
                </a:solidFill>
                <a:latin typeface="Segoe Print" pitchFamily="2" charset="0"/>
              </a:rPr>
              <a:t>Семків</a:t>
            </a:r>
            <a:r>
              <a:rPr lang="uk-UA" sz="2000" dirty="0" smtClean="0">
                <a:solidFill>
                  <a:srgbClr val="000000"/>
                </a:solidFill>
                <a:latin typeface="Segoe Print" pitchFamily="2" charset="0"/>
              </a:rPr>
              <a:t> В.О., Шандра Р.С. Інтелектуальна власність / </a:t>
            </a:r>
            <a:r>
              <a:rPr lang="uk-UA" sz="2000" dirty="0" err="1" smtClean="0">
                <a:solidFill>
                  <a:srgbClr val="000000"/>
                </a:solidFill>
                <a:latin typeface="Segoe Print" pitchFamily="2" charset="0"/>
              </a:rPr>
              <a:t>Підруч</a:t>
            </a:r>
            <a:r>
              <a:rPr lang="uk-UA" sz="2000" dirty="0" smtClean="0">
                <a:solidFill>
                  <a:srgbClr val="000000"/>
                </a:solidFill>
                <a:latin typeface="Segoe Print" pitchFamily="2" charset="0"/>
              </a:rPr>
              <a:t>. для </a:t>
            </a:r>
            <a:r>
              <a:rPr lang="uk-UA" sz="2000" dirty="0" err="1" smtClean="0">
                <a:solidFill>
                  <a:srgbClr val="000000"/>
                </a:solidFill>
                <a:latin typeface="Segoe Print" pitchFamily="2" charset="0"/>
              </a:rPr>
              <a:t>студ</a:t>
            </a:r>
            <a:r>
              <a:rPr lang="uk-UA" sz="2000" dirty="0" smtClean="0">
                <a:solidFill>
                  <a:srgbClr val="000000"/>
                </a:solidFill>
                <a:latin typeface="Segoe Print" pitchFamily="2" charset="0"/>
              </a:rPr>
              <a:t> неюридичних </a:t>
            </a:r>
            <a:r>
              <a:rPr lang="uk-UA" sz="2000" dirty="0" err="1" smtClean="0">
                <a:solidFill>
                  <a:srgbClr val="000000"/>
                </a:solidFill>
                <a:latin typeface="Segoe Print" pitchFamily="2" charset="0"/>
              </a:rPr>
              <a:t>ф-тів</a:t>
            </a:r>
            <a:r>
              <a:rPr lang="uk-UA" sz="2000" dirty="0" smtClean="0">
                <a:solidFill>
                  <a:srgbClr val="000000"/>
                </a:solidFill>
                <a:latin typeface="Segoe Print" pitchFamily="2" charset="0"/>
              </a:rPr>
              <a:t>, Львів : Галицький друкар, 2015. – 280 с.</a:t>
            </a:r>
          </a:p>
          <a:p>
            <a:pPr lvl="0" algn="just">
              <a:buFont typeface="Arial" pitchFamily="34" charset="0"/>
              <a:buChar char="•"/>
            </a:pPr>
            <a:r>
              <a:rPr lang="uk-UA" sz="2000" dirty="0" smtClean="0">
                <a:solidFill>
                  <a:srgbClr val="000000"/>
                </a:solidFill>
                <a:latin typeface="Segoe Print" pitchFamily="2" charset="0"/>
              </a:rPr>
              <a:t>Дроб'язко В.С., Дроб’язко Р.В. Право інтелектуальної власності: </a:t>
            </a:r>
            <a:r>
              <a:rPr lang="uk-UA" sz="2000" dirty="0" err="1" smtClean="0">
                <a:solidFill>
                  <a:srgbClr val="000000"/>
                </a:solidFill>
                <a:latin typeface="Segoe Print" pitchFamily="2" charset="0"/>
              </a:rPr>
              <a:t>навч</a:t>
            </a:r>
            <a:r>
              <a:rPr lang="uk-UA" sz="2000" dirty="0" smtClean="0">
                <a:solidFill>
                  <a:srgbClr val="000000"/>
                </a:solidFill>
                <a:latin typeface="Segoe Print" pitchFamily="2" charset="0"/>
              </a:rPr>
              <a:t>. посібник. – К.: </a:t>
            </a:r>
            <a:r>
              <a:rPr lang="uk-UA" sz="2000" dirty="0" err="1" smtClean="0">
                <a:solidFill>
                  <a:srgbClr val="000000"/>
                </a:solidFill>
                <a:latin typeface="Segoe Print" pitchFamily="2" charset="0"/>
              </a:rPr>
              <a:t>Юрінком</a:t>
            </a:r>
            <a:r>
              <a:rPr lang="uk-UA" sz="2000" dirty="0" smtClean="0">
                <a:solidFill>
                  <a:srgbClr val="000000"/>
                </a:solidFill>
                <a:latin typeface="Segoe Print" pitchFamily="2" charset="0"/>
              </a:rPr>
              <a:t> Інтер, 2004. – 512 с.</a:t>
            </a:r>
          </a:p>
          <a:p>
            <a:pPr lvl="0" algn="just">
              <a:buFont typeface="Arial" pitchFamily="34" charset="0"/>
              <a:buChar char="•"/>
            </a:pPr>
            <a:r>
              <a:rPr lang="uk-UA" sz="2000" dirty="0" smtClean="0">
                <a:solidFill>
                  <a:srgbClr val="000000"/>
                </a:solidFill>
                <a:latin typeface="Segoe Print" pitchFamily="2" charset="0"/>
              </a:rPr>
              <a:t>Інтелектуальне право України / за </a:t>
            </a:r>
            <a:r>
              <a:rPr lang="uk-UA" sz="2000" dirty="0" err="1" smtClean="0">
                <a:solidFill>
                  <a:srgbClr val="000000"/>
                </a:solidFill>
                <a:latin typeface="Segoe Print" pitchFamily="2" charset="0"/>
              </a:rPr>
              <a:t>заг</a:t>
            </a:r>
            <a:r>
              <a:rPr lang="uk-UA" sz="2000" dirty="0" smtClean="0">
                <a:solidFill>
                  <a:srgbClr val="000000"/>
                </a:solidFill>
                <a:latin typeface="Segoe Print" pitchFamily="2" charset="0"/>
              </a:rPr>
              <a:t>. ред.. проф.. О.С.</a:t>
            </a:r>
            <a:r>
              <a:rPr lang="uk-UA" sz="2000" dirty="0" err="1" smtClean="0">
                <a:solidFill>
                  <a:srgbClr val="000000"/>
                </a:solidFill>
                <a:latin typeface="Segoe Print" pitchFamily="2" charset="0"/>
              </a:rPr>
              <a:t>Яворської</a:t>
            </a:r>
            <a:r>
              <a:rPr lang="uk-UA" sz="2000" dirty="0" smtClean="0">
                <a:solidFill>
                  <a:srgbClr val="000000"/>
                </a:solidFill>
                <a:latin typeface="Segoe Print" pitchFamily="2" charset="0"/>
              </a:rPr>
              <a:t>. – Тернопіль : Підручники і посібники, 2016. – 608 с.</a:t>
            </a:r>
          </a:p>
        </p:txBody>
      </p:sp>
      <p:sp>
        <p:nvSpPr>
          <p:cNvPr id="3" name="Содержимое 2"/>
          <p:cNvSpPr>
            <a:spLocks noGrp="1"/>
          </p:cNvSpPr>
          <p:nvPr>
            <p:ph sz="half" idx="1"/>
          </p:nvPr>
        </p:nvSpPr>
        <p:spPr>
          <a:xfrm>
            <a:off x="5072066" y="5572140"/>
            <a:ext cx="971528" cy="768337"/>
          </a:xfrm>
        </p:spPr>
        <p:txBody>
          <a:bodyPr/>
          <a:lstStyle/>
          <a:p>
            <a:pPr>
              <a:buNone/>
            </a:pPr>
            <a:r>
              <a:rPr lang="uk-UA" dirty="0" smtClean="0"/>
              <a:t> </a:t>
            </a:r>
            <a:endParaRPr lang="uk-UA" dirty="0"/>
          </a:p>
        </p:txBody>
      </p:sp>
      <p:sp>
        <p:nvSpPr>
          <p:cNvPr id="13314" name="AutoShape 2" descr="Закон України від 24.09.2021 р. № 1788-IX “Про внесення змін до деяких  законодавчих актів України щодо стимулювання діяльності фермерських  господарств” – AgroVOB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13316" name="AutoShape 4" descr="Закон України від 24.09.2021 р. № 1788-IX “Про внесення змін до деяких  законодавчих актів України щодо стимулювання діяльності фермерських  господарств” – AgroVOB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13318" name="AutoShape 6" descr="Закон України від 24.09.2021 р. № 1788-IX “Про внесення змін до деяких  законодавчих актів України щодо стимулювання діяльності фермерських  господарств” – AgroVOB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Tree>
  </p:cSld>
  <p:clrMapOvr>
    <a:masterClrMapping/>
  </p:clrMapOvr>
  <p:transition spd="slow">
    <p:randomBa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Другая 2">
      <a:dk1>
        <a:srgbClr val="00B0F0"/>
      </a:dk1>
      <a:lt1>
        <a:sysClr val="window" lastClr="FFFFFF"/>
      </a:lt1>
      <a:dk2>
        <a:srgbClr val="0070C0"/>
      </a:dk2>
      <a:lt2>
        <a:srgbClr val="FFFFFF"/>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92</TotalTime>
  <Words>511</Words>
  <Application>Microsoft Office PowerPoint</Application>
  <PresentationFormat>Экран (4:3)</PresentationFormat>
  <Paragraphs>39</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Апекс</vt:lpstr>
      <vt:lpstr>ЛЬВІВСЬКИЙ ДЕРЖАВНИЙ УНІВЕРСИТЕТ ФІЗИЧНОЇ КУЛЬТУРИ ІМЕНІ ІВАНА БОБЕРСЬКОГО</vt:lpstr>
      <vt:lpstr>Предметом вивчення науки «Інтелектуальна власність» - є правові норми, що регламентують порядок створення та захисту інтелектуальної власності.</vt:lpstr>
      <vt:lpstr>ВИВЧЕННЯ НАВЧАЛЬНОЇ ДИСЦИПЛІНИ ПОВИННО ЗАБЕЗПЕЧИТИ:</vt:lpstr>
      <vt:lpstr>А ТАКОЖ:</vt:lpstr>
      <vt:lpstr>РЕКОМЕНДОВАНА ЛІТЕРАТУРА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ЛЬВІВСЬКИЙ ДЕРЖАВНИЙ УНІВЕРСИТЕТ ФІЗИЧНОЇ КУЛЬТУРИ ІМЕНІ ІВАНА БОБЕРСЬКОГО</dc:title>
  <dc:creator>admin</dc:creator>
  <cp:lastModifiedBy>admin</cp:lastModifiedBy>
  <cp:revision>15</cp:revision>
  <dcterms:created xsi:type="dcterms:W3CDTF">2022-10-09T08:17:47Z</dcterms:created>
  <dcterms:modified xsi:type="dcterms:W3CDTF">2022-10-09T10:05:22Z</dcterms:modified>
</cp:coreProperties>
</file>