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із теми 2 –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Помірний стиль 4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8D230F3-CF80-4859-8CE7-A43EE81993B5}" styleName="Світлий стиль 1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ий стиль 2 –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B929F-29F6-4C19-98F4-81DCC3522BF5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65E1-2CBC-450F-972B-E0F5B23DF6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5E1-2CBC-450F-972B-E0F5B23DF66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09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y.ldufk.edu.ua/handle/34606048/2438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388812" y="5221382"/>
            <a:ext cx="6855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Доцент кафедри теорії та методики фізичної культури</a:t>
            </a:r>
          </a:p>
          <a:p>
            <a:pPr algn="ctr"/>
            <a:r>
              <a:rPr lang="uk-UA" dirty="0" err="1" smtClean="0"/>
              <a:t>Сороколіт</a:t>
            </a:r>
            <a:r>
              <a:rPr lang="uk-UA" dirty="0" smtClean="0"/>
              <a:t> </a:t>
            </a:r>
            <a:r>
              <a:rPr lang="uk-UA" dirty="0"/>
              <a:t>Н.С</a:t>
            </a:r>
            <a:r>
              <a:rPr lang="uk-UA" dirty="0" smtClean="0"/>
              <a:t>., </a:t>
            </a:r>
            <a:r>
              <a:rPr lang="uk-UA" dirty="0" err="1" smtClean="0"/>
              <a:t>к.фіз.вих</a:t>
            </a:r>
            <a:r>
              <a:rPr lang="uk-UA" dirty="0" smtClean="0"/>
              <a:t>., доцент, Заслужений учитель України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67" y="476673"/>
            <a:ext cx="164525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2300032" y="908720"/>
            <a:ext cx="59443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uk-UA" sz="28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14-15</a:t>
            </a:r>
            <a:endParaRPr lang="uk-UA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uk-UA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«Управління інноваційною діяльністю педагога» </a:t>
            </a:r>
            <a:endParaRPr lang="uk-UA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566175" y="2262064"/>
            <a:ext cx="3412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навчальної дисципліни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2830513"/>
            <a:ext cx="79676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587375" y="4149080"/>
            <a:ext cx="80890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студентів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курсу факультету педагогічної освіти, спеціальність 014.11 – Середня освіта (фізична культура)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72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440012" y="1556792"/>
            <a:ext cx="845246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 </a:t>
            </a:r>
          </a:p>
          <a:p>
            <a:r>
              <a:rPr lang="uk-UA" dirty="0"/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констатація, експертна аналітична оцінка досягнутих результатів навчальної або виховної діяльності;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констатація  і  оцінювання  учасників  інноваційного  процесу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досягнутих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ними результатів навчальної або виховної діяльності, спрямованої на розвиток освітнього закладу;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констатація та оцінювання результатів управління інноваціями відповідно до комплексно-цільової програми;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формування каналів прямого і зворотного зв'язку для інформування та стимулювання учасників інноваційного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23528" y="54868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Важливим елементом управління інноваційною діяльністю є контроль за результатами, який загалом здійснює такі функції: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4635"/>
              </p:ext>
            </p:extLst>
          </p:nvPr>
        </p:nvGraphicFramePr>
        <p:xfrm>
          <a:off x="62961" y="778759"/>
          <a:ext cx="8973535" cy="6134735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505814"/>
                <a:gridCol w="1554953"/>
                <a:gridCol w="2266763"/>
                <a:gridCol w="1498711"/>
                <a:gridCol w="2060729"/>
                <a:gridCol w="1086565"/>
              </a:tblGrid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Ознака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469900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Параметри</a:t>
                      </a:r>
                      <a:endParaRPr lang="uk-U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00387">
                <a:tc gridSpan="2">
                  <a:txBody>
                    <a:bodyPr/>
                    <a:lstStyle/>
                    <a:p>
                      <a:pPr marL="2540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Рівень новизни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270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Глибокий  рівень  ‒  інновація  не  має  прикладних  і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теоретичних аналогів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Середній рівень ‒ інновація доповнює, удосконалює чи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поліпшує  усталені  елементи  освітньої  системи  або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педагогічної практики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Поверховий рівень ‒ пропозиція не містить нового або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орієнтована  на  застосування  готових розробок  в  іншій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сфері (група, освітній заклад, район, місто тощо)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00387">
                <a:tc gridSpan="2">
                  <a:txBody>
                    <a:bodyPr/>
                    <a:lstStyle/>
                    <a:p>
                      <a:pPr marL="254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Масштаб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Міжнародний,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державний,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регіональний,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місцевий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застосування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(дошкільний заклад, школа, група, клас, окремі вихованці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тощо)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00387">
                <a:tc gridSpan="2">
                  <a:txBody>
                    <a:bodyPr/>
                    <a:lstStyle/>
                    <a:p>
                      <a:pPr marL="2540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Об'єкти інновації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270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Зміст навчання, методика навчання, методика виховання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управління освітою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00387">
                <a:tc gridSpan="2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Прогноз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27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До двох років, від двох до п'яти років, понад п'ять років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 gridSpan="2"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існування інновації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191064">
                <a:tc gridSpan="2">
                  <a:txBody>
                    <a:bodyPr/>
                    <a:lstStyle/>
                    <a:p>
                      <a:pPr marL="2540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Наукове</a:t>
                      </a:r>
                      <a:endParaRPr lang="uk-U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Наявністьтеоретичногообґрунтування,наявність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обґрунтування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емпіричного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матеріалу,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недостатнє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наукове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інновації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обґрунтування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 marL="254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Готовність педагога</a:t>
                      </a:r>
                      <a:endParaRPr lang="uk-U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Висока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до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524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впровадження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Середня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інновацій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Низька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Інформаційно-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7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Наявність методичного забезпечення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методична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Слабка  забезпеченість  (незабезпеченість)  методичними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6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забезпеченість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матеріалами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38674">
                <a:tc gridSpan="2"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інновації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351328"/>
            <a:ext cx="8640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 педагогічного аналізу інноваційної діяльності вчителя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459788" y="2163763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65350" y="2163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9552" y="620688"/>
            <a:ext cx="8208912" cy="8351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194"/>
              </a:avLst>
            </a:prstTxWarp>
          </a:bodyPr>
          <a:lstStyle/>
          <a:p>
            <a:pPr algn="ctr" rtl="0">
              <a:buNone/>
            </a:pPr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Критерії оцінювання</a:t>
            </a:r>
          </a:p>
          <a:p>
            <a:pPr algn="ctr" rtl="0">
              <a:buNone/>
            </a:pPr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інноваційного потенціалу </a:t>
            </a:r>
          </a:p>
          <a:p>
            <a:pPr algn="ctr" rtl="0">
              <a:buNone/>
            </a:pPr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педагогічного колективу</a:t>
            </a:r>
            <a:endParaRPr lang="uk-UA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51520" y="1628507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Сприйнятливість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 нового. Цей критерій охоплює здатність передбачати розвиток і результати роботи, потребу в постійному професійному зростанні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Підготовленість до освоєння нововведень. Ідеться про інформованість педагогів про інновації, наявність потреби у зміні та оновленні педагогічного процесу; вмотивованість їх на розроблення та освоєння нововведень.; наявність системи знань і вмінь для успішної реалізації професійної діяльності, наявність знань і вмінь для дослідницької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діяльності.</a:t>
            </a:r>
          </a:p>
          <a:p>
            <a:pPr marL="342900" lvl="0" indent="-342900">
              <a:buFontTx/>
              <a:buAutoNum type="arabicPeriod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Ступінь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новаторства педагогів і колективу навчального закладу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 У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результаті оцінювання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ступеня новаторства кожен педагог може бути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проатестований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педагог-«новатор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педагог-«передовик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педагог-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помірний»,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педагог-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«передостанній»,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педагог-«останній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323528" y="508723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осмисленої, повноцінної участі педагога в інноваційній діяльності важливо, щоб він був не тільки її безпосереднім учасником, а й безпристрасним експертом на етапі її аналізу, що сприятиме реалізації його особистісного потенціалу, підвищенню загальної культури, актуалізації самооцінки і здійсненню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самокорекції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своєї діяльності.</a:t>
            </a:r>
          </a:p>
          <a:p>
            <a:pPr indent="4572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управління нововведеннями необхідно забезпечити всебічне і багатоаспектне вивчення інновацій (проектування, моніторинг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регулювання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корекцію), без чого неможливе компетентне визначення їх ефективності, доцільності наукового забезпечення та розповсюдження досвіду. Тому паралельно з інноваційним процесом має діяти ефективна система експертної роботи.</a:t>
            </a: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933324" y="426758"/>
            <a:ext cx="4870923" cy="3379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22"/>
              </a:avLst>
            </a:prstTxWarp>
          </a:bodyPr>
          <a:lstStyle/>
          <a:p>
            <a:pPr algn="ctr" rtl="0">
              <a:buNone/>
            </a:pPr>
            <a:r>
              <a:rPr lang="uk-UA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Література</a:t>
            </a:r>
            <a:endParaRPr lang="uk-UA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79512" y="764703"/>
            <a:ext cx="885698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Дичківська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І. М. Інноваційні педагогічні технології : [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.]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/ І.М.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Дичківська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 – Київ :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Академвидав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, 2004. – 218 с. – І5ВІЧ 966-8226-17-8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Кравченко Н. Сучасна навчальна програма як складова забезпечення оптимальної рухової активності школярів середнього шкільного віку / Наталія Кравченко // Молода спортивна наука України : зб. наук. пр. з галузі фіз. виховання, спорту і здоров'я людини / за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 ред. Євгена Приступи. - Л., 2012. - Вип. 16, т. 2. - С. 108 - 111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 Н. Готовність учителів фізичної культури працювати в умовах модульної навчальної програми /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 Наталія // Науковий часопис [Нац. пед.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ун-ту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 ім. М. П. Драгоманова]. Серія 15, Науково-педагогічні проблеми фізичної культури (фізична культура і спорт) : [зб. наук. пр.]. - Київ, 2013. - Вип. 7(33), т. 2 (Н-Я). - С. 243-247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шкільної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// Молода спортивна наука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наук. пр. з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фіз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спорту і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ред. Є. Приступи. - Л., 2014. -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18, т. 2. - С. 150 - 155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Режим доступу: </a:t>
            </a:r>
            <a:r>
              <a:rPr lang="uk-UA" sz="1700" u="sng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uk-UA" sz="17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repository.ldufk.edu.ua/handle/34606048/24381</a:t>
            </a:r>
            <a:r>
              <a:rPr lang="uk-UA" sz="17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Фізична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культура в школі: навчальна програма для 5–9 класів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загальноосвіт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 закладів. – Київ : Літера ЛТД, 2018. – 368 с.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– ISBN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978-966-178-888-5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Improvement of 5-9th Grades Schoolchildren Physical Education in Ukraine by Using Variable Modules Curriculum /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Nataliya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Sorokolit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Olena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Shyyan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Mykola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Lukjanchenko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Iryna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Turchyk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Journal of Physical Education and Sport. - 2017. - Vol. 17, suppl. is. 4. - P. 2110 - 2115. (Scopus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pic>
        <p:nvPicPr>
          <p:cNvPr id="7170" name="Picture 2" descr="Course: Інноваційні технології у фізичній культурі і спорт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31" y="1196752"/>
            <a:ext cx="4627236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5148064" y="2071590"/>
            <a:ext cx="3846547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962"/>
              </a:avLst>
            </a:prstTxWarp>
          </a:bodyPr>
          <a:lstStyle/>
          <a:p>
            <a:pPr algn="ctr" rtl="0">
              <a:buNone/>
            </a:pPr>
            <a:r>
              <a:rPr lang="uk-UA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Дякую</a:t>
            </a:r>
          </a:p>
          <a:p>
            <a:pPr algn="ctr" rtl="0">
              <a:buNone/>
            </a:pPr>
            <a:r>
              <a:rPr lang="uk-UA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за </a:t>
            </a:r>
          </a:p>
          <a:p>
            <a:pPr algn="ctr" rtl="0">
              <a:buNone/>
            </a:pPr>
            <a:r>
              <a:rPr lang="uk-UA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увагу!!!</a:t>
            </a:r>
            <a:endParaRPr lang="uk-UA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79512" y="558671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r>
              <a:rPr lang="uk-UA" dirty="0"/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антиінноваційні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бар’єри у педагогічній діяльності вчителя.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Типи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психологічних бар'єрів активного неприйняття нововведень.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подолання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антиінноваційних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бар’єрів.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інноваційною педагогічною діяльністю.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контролю за управлінською інноваційною діяльністю.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контролю за управлінською інноваційною діяльністю.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Параметри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педагогічного аналізу інноваційної діяльності вчителя.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Критерії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оцінювання інноваційного потенціалу педагогічного колективу.</a:t>
            </a: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79512" y="62068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/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Антиінноваційні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бар'єри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франц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аггіеге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— перешкода,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перепона) – зовнішні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або внутрішні перешкоди, які заважають здійсненню інноваційної діяльності.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933324" y="1880828"/>
            <a:ext cx="5807027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бар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єрів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90360" y="2708920"/>
            <a:ext cx="290351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 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49959" y="3573016"/>
            <a:ext cx="4206017" cy="273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—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 бар'єри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організаційні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бар'єри;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методичні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бар'єри;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матеріально-технічні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бар'єри</a:t>
            </a:r>
            <a:endParaRPr lang="uk-UA" sz="24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5220072" y="2708920"/>
            <a:ext cx="290351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 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4463988" y="3573016"/>
            <a:ext cx="4500499" cy="273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психологічні (особистісні) бар'єри, які приховують глибинні особистісно-професійні 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проблеми, психічні </a:t>
            </a: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стани, що виявляються в неадекватній пасивності педагога, яка заважає здійснювати інноваційну 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1475656" y="548680"/>
            <a:ext cx="684076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зовнішніх бар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єрів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28149" y="1556792"/>
            <a:ext cx="1967587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2398797" y="1340768"/>
            <a:ext cx="6624735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несумісність нового з наявним досвідом і цінностями, прийнятими в суспільстві; стереотипи мислення педагогічного співтовариства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240753" y="2816932"/>
            <a:ext cx="1954983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організаційні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411762" y="3812226"/>
            <a:ext cx="6611770" cy="1239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брак методичного забезпечення нововведення, недостатня поінформованість у галузі педагогічної </a:t>
            </a:r>
            <a:r>
              <a:rPr lang="uk-UA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інноватики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2411762" y="2636912"/>
            <a:ext cx="6624735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протидія керівних органів освіти втіленню нововведень; відсутність координаційних центрів з розроблення та впровадження педагогічних інновацій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252702" y="5193195"/>
            <a:ext cx="1918479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матеріально-технічні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215544" y="3944648"/>
            <a:ext cx="198019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методичні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2455526" y="5157191"/>
            <a:ext cx="6611770" cy="100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навантаження педагогів, побутові умови, рівень заробітної платні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 зі стрілкою 15"/>
          <p:cNvCxnSpPr>
            <a:stCxn id="8" idx="3"/>
            <a:endCxn id="9" idx="1"/>
          </p:cNvCxnSpPr>
          <p:nvPr/>
        </p:nvCxnSpPr>
        <p:spPr>
          <a:xfrm>
            <a:off x="2195736" y="1880828"/>
            <a:ext cx="2030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>
            <a:off x="2195736" y="2996952"/>
            <a:ext cx="2030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/>
          <p:nvPr/>
        </p:nvCxnSpPr>
        <p:spPr>
          <a:xfrm>
            <a:off x="2195736" y="4077072"/>
            <a:ext cx="2160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/>
          <p:nvPr/>
        </p:nvCxnSpPr>
        <p:spPr>
          <a:xfrm>
            <a:off x="2183966" y="5517232"/>
            <a:ext cx="2395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395536" y="474345"/>
            <a:ext cx="85689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Психологічні бар'єри існують як:</a:t>
            </a:r>
          </a:p>
          <a:p>
            <a:r>
              <a:rPr lang="uk-UA" dirty="0"/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2400" dirty="0"/>
              <a:t>форма прояву соціально-психологічного клімату колективу в умовах інновацій у вигляді негативних психічних станів </a:t>
            </a:r>
            <a:r>
              <a:rPr lang="uk-UA" sz="2400" dirty="0" smtClean="0"/>
              <a:t>працівників, спричинених </a:t>
            </a:r>
            <a:r>
              <a:rPr lang="uk-UA" sz="2400" dirty="0"/>
              <a:t>нововведенням;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2400" dirty="0" smtClean="0"/>
              <a:t>сукупність </a:t>
            </a:r>
            <a:r>
              <a:rPr lang="uk-UA" sz="2400" dirty="0"/>
              <a:t>дій, суджень, понять, очікувань і емоційних переживань працівників, у яких усвідомлено чи не усвідомлено, приховано чи неприховано виражаються негативні психічні стани.</a:t>
            </a:r>
          </a:p>
          <a:p>
            <a:r>
              <a:rPr lang="uk-UA" dirty="0"/>
              <a:t> </a:t>
            </a:r>
          </a:p>
          <a:p>
            <a:pPr indent="45000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педагогічному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середовищі	найчастіше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проявляються організаційно-психологічні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соціально-психологічні,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огнітивно-психологічні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бар'єри</a:t>
            </a: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79512" y="332656"/>
            <a:ext cx="878497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найпоширеніших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методів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належать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uk-UA" sz="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конкретизуючих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документів (передбачає супровід нововведення різними інструкціями, рекомендаціями, розпорядженнями, які деструктивно впливають на сприйняття цілісного змісту нововведення, ускладнюють процес його реалізації і поширення);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клаптикового впровадження (уся робота обмежується впровадженням одного елементу нововведення, що нерідко дискредитує його);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вічного експерименту (проявляється у штучному затриманні нововведення в експериментальному статусі);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документального впровадження (опоненти нововведення обмежуються відписками про його впровадження, насправді ігноруючи або впроваджуючи його абияк);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паралельного впровадження (свідченням його є співіснування елементів нового з тим, що воно покликане замінити).</a:t>
            </a: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79512" y="461565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БАР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ЄРИ ТВОРЧОСТІ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схильність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 конформізму (прагнення бути подібним на інших людей, не відрізнятися від них своїми судженнями і вчинками);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боязкість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виявитися «білою вороною», видатися нерозумним і смішним у своїх судженнях;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боязкість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видатися надто екстравагантним у своєму неприйнятті і критиці чужих думок;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невміння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реалізовувати нові способи і форми здійснення педагогічної діяльності;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недостатня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розвиненість індивідуального творчого потенціалу окремих педагогів;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відсутність потреби впроваджувати нове;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боязкість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помсти іншої людини, чия позиція піддається критиці;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особистісна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тривожність, невпевненість у собі, негативне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самосприйняття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(«Я- концепція»), що характеризується заниженою самооцінкою особистості, небажанням висловлювати свої ідеї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 ригідність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(негнучкість) мислення.</a:t>
            </a: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10" name="Прямокутник 9"/>
          <p:cNvSpPr/>
          <p:nvPr/>
        </p:nvSpPr>
        <p:spPr>
          <a:xfrm>
            <a:off x="169818" y="548680"/>
            <a:ext cx="87946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Управління	педагогічними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інноваціями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вид соціального управління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що підтримує цілеспрямованість і організованість інноваційних процесів у системі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323528" y="364502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постановка мети;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планування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або прийняття управлінських рішень;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виконання рішень;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результатами інноваційної діяльності;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регулювання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(або корекція) нововведення;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результатів.</a:t>
            </a:r>
          </a:p>
        </p:txBody>
      </p:sp>
      <p:sp>
        <p:nvSpPr>
          <p:cNvPr id="24" name="WordArt 37"/>
          <p:cNvSpPr>
            <a:spLocks noChangeArrowheads="1" noChangeShapeType="1" noTextEdit="1"/>
          </p:cNvSpPr>
          <p:nvPr/>
        </p:nvSpPr>
        <p:spPr bwMode="auto">
          <a:xfrm>
            <a:off x="467544" y="2492896"/>
            <a:ext cx="8496944" cy="1008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b="1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Структурні компоненти управлінської діяльності</a:t>
            </a:r>
            <a:endParaRPr lang="uk-UA" sz="3600" b="1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2880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6309320"/>
            <a:ext cx="1753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/>
              <a:t>Сороколіт</a:t>
            </a:r>
            <a:r>
              <a:rPr lang="uk-UA" dirty="0"/>
              <a:t> Н.С.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3140224" y="2372545"/>
            <a:ext cx="287193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Банк інновацій педагогічних ідей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547664" y="542937"/>
            <a:ext cx="25922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 Проблема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15330" y="1461141"/>
            <a:ext cx="310933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14. Особливі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міркування про значення інновації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15330" y="2373258"/>
            <a:ext cx="25855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13. Проблеми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які необхідно розв'язати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15330" y="3283027"/>
            <a:ext cx="258557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12. Оцінювання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інновації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415331" y="4179199"/>
            <a:ext cx="308935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11. Експериментальний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683568" y="5092885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10. Перешкоди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шляху розроблення і впроваджений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1933326" y="6003172"/>
            <a:ext cx="282256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9. Характер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інноваційного процесу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5200123" y="5960090"/>
            <a:ext cx="317875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8. Експериментальна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перевірка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інновації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5493358" y="5092885"/>
            <a:ext cx="275104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7. Стадії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нововведення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5991320" y="4207621"/>
            <a:ext cx="25922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Інноватор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6205385" y="3292656"/>
            <a:ext cx="259228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5. Класифікація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інновації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6156177" y="2371832"/>
            <a:ext cx="242743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4. Прогнозований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результат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5200123" y="1439468"/>
            <a:ext cx="28855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Суть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інновації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4755887" y="548680"/>
            <a:ext cx="25922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Мета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інновації (нововведення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 зі стрілкою 19"/>
          <p:cNvCxnSpPr/>
          <p:nvPr/>
        </p:nvCxnSpPr>
        <p:spPr>
          <a:xfrm>
            <a:off x="4139952" y="764704"/>
            <a:ext cx="6159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сполучна лінія 21"/>
          <p:cNvCxnSpPr>
            <a:stCxn id="18" idx="3"/>
          </p:cNvCxnSpPr>
          <p:nvPr/>
        </p:nvCxnSpPr>
        <p:spPr>
          <a:xfrm flipV="1">
            <a:off x="7348175" y="902977"/>
            <a:ext cx="536193" cy="5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/>
          <p:cNvCxnSpPr>
            <a:stCxn id="17" idx="3"/>
          </p:cNvCxnSpPr>
          <p:nvPr/>
        </p:nvCxnSpPr>
        <p:spPr>
          <a:xfrm>
            <a:off x="8085647" y="1799508"/>
            <a:ext cx="385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сполучна лінія 25"/>
          <p:cNvCxnSpPr/>
          <p:nvPr/>
        </p:nvCxnSpPr>
        <p:spPr>
          <a:xfrm>
            <a:off x="8583608" y="2564904"/>
            <a:ext cx="19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>
            <a:stCxn id="15" idx="3"/>
          </p:cNvCxnSpPr>
          <p:nvPr/>
        </p:nvCxnSpPr>
        <p:spPr>
          <a:xfrm>
            <a:off x="8797674" y="3652696"/>
            <a:ext cx="1668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/>
        </p:nvCxnSpPr>
        <p:spPr>
          <a:xfrm>
            <a:off x="8583608" y="4725144"/>
            <a:ext cx="38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сполучна лінія 32"/>
          <p:cNvCxnSpPr/>
          <p:nvPr/>
        </p:nvCxnSpPr>
        <p:spPr>
          <a:xfrm>
            <a:off x="8251220" y="5452925"/>
            <a:ext cx="439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 зі стрілкою 34"/>
          <p:cNvCxnSpPr/>
          <p:nvPr/>
        </p:nvCxnSpPr>
        <p:spPr>
          <a:xfrm flipH="1">
            <a:off x="4755888" y="6493986"/>
            <a:ext cx="4442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 сполучна лінія 36"/>
          <p:cNvCxnSpPr/>
          <p:nvPr/>
        </p:nvCxnSpPr>
        <p:spPr>
          <a:xfrm flipH="1">
            <a:off x="1398151" y="6226224"/>
            <a:ext cx="561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 сполучна лінія 38"/>
          <p:cNvCxnSpPr/>
          <p:nvPr/>
        </p:nvCxnSpPr>
        <p:spPr>
          <a:xfrm flipH="1">
            <a:off x="455648" y="5301208"/>
            <a:ext cx="227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 сполучна лінія 40"/>
          <p:cNvCxnSpPr>
            <a:stCxn id="9" idx="1"/>
          </p:cNvCxnSpPr>
          <p:nvPr/>
        </p:nvCxnSpPr>
        <p:spPr>
          <a:xfrm flipH="1">
            <a:off x="179512" y="4539239"/>
            <a:ext cx="235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сполучна лінія 42"/>
          <p:cNvCxnSpPr/>
          <p:nvPr/>
        </p:nvCxnSpPr>
        <p:spPr>
          <a:xfrm flipV="1">
            <a:off x="179512" y="3812705"/>
            <a:ext cx="0" cy="726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 сполучна лінія 47"/>
          <p:cNvCxnSpPr/>
          <p:nvPr/>
        </p:nvCxnSpPr>
        <p:spPr>
          <a:xfrm flipH="1">
            <a:off x="179513" y="3429000"/>
            <a:ext cx="276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 сполучна лінія 51"/>
          <p:cNvCxnSpPr/>
          <p:nvPr/>
        </p:nvCxnSpPr>
        <p:spPr>
          <a:xfrm flipV="1">
            <a:off x="179512" y="2733298"/>
            <a:ext cx="1" cy="695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сполучна лінія 53"/>
          <p:cNvCxnSpPr/>
          <p:nvPr/>
        </p:nvCxnSpPr>
        <p:spPr>
          <a:xfrm flipH="1">
            <a:off x="227729" y="2564904"/>
            <a:ext cx="187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 сполучна лінія 55"/>
          <p:cNvCxnSpPr/>
          <p:nvPr/>
        </p:nvCxnSpPr>
        <p:spPr>
          <a:xfrm flipV="1">
            <a:off x="227729" y="1821181"/>
            <a:ext cx="0" cy="743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 зі стрілкою 57"/>
          <p:cNvCxnSpPr/>
          <p:nvPr/>
        </p:nvCxnSpPr>
        <p:spPr>
          <a:xfrm>
            <a:off x="3707904" y="1268760"/>
            <a:ext cx="432048" cy="1103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 зі стрілкою 59"/>
          <p:cNvCxnSpPr/>
          <p:nvPr/>
        </p:nvCxnSpPr>
        <p:spPr>
          <a:xfrm flipH="1">
            <a:off x="4755887" y="1268760"/>
            <a:ext cx="222118" cy="1103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 зі стрілкою 61"/>
          <p:cNvCxnSpPr/>
          <p:nvPr/>
        </p:nvCxnSpPr>
        <p:spPr>
          <a:xfrm flipH="1">
            <a:off x="5493358" y="2193042"/>
            <a:ext cx="302778" cy="371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 зі стрілкою 63"/>
          <p:cNvCxnSpPr>
            <a:stCxn id="16" idx="1"/>
          </p:cNvCxnSpPr>
          <p:nvPr/>
        </p:nvCxnSpPr>
        <p:spPr>
          <a:xfrm flipH="1">
            <a:off x="5796136" y="2731872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зі стрілкою 65"/>
          <p:cNvCxnSpPr>
            <a:stCxn id="15" idx="1"/>
          </p:cNvCxnSpPr>
          <p:nvPr/>
        </p:nvCxnSpPr>
        <p:spPr>
          <a:xfrm flipH="1" flipV="1">
            <a:off x="5796136" y="3429000"/>
            <a:ext cx="409249" cy="22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 зі стрілкою 67"/>
          <p:cNvCxnSpPr>
            <a:stCxn id="14" idx="1"/>
          </p:cNvCxnSpPr>
          <p:nvPr/>
        </p:nvCxnSpPr>
        <p:spPr>
          <a:xfrm flipH="1" flipV="1">
            <a:off x="5200123" y="3812705"/>
            <a:ext cx="791197" cy="754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 зі стрілкою 73"/>
          <p:cNvCxnSpPr/>
          <p:nvPr/>
        </p:nvCxnSpPr>
        <p:spPr>
          <a:xfrm flipH="1" flipV="1">
            <a:off x="4866946" y="3812705"/>
            <a:ext cx="626412" cy="1488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 зі стрілкою 75"/>
          <p:cNvCxnSpPr/>
          <p:nvPr/>
        </p:nvCxnSpPr>
        <p:spPr>
          <a:xfrm flipH="1" flipV="1">
            <a:off x="4755887" y="3812705"/>
            <a:ext cx="424265" cy="2190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 зі стрілкою 77"/>
          <p:cNvCxnSpPr>
            <a:endCxn id="4" idx="4"/>
          </p:cNvCxnSpPr>
          <p:nvPr/>
        </p:nvCxnSpPr>
        <p:spPr>
          <a:xfrm flipV="1">
            <a:off x="4447919" y="3812705"/>
            <a:ext cx="128273" cy="2147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 зі стрілкою 79"/>
          <p:cNvCxnSpPr/>
          <p:nvPr/>
        </p:nvCxnSpPr>
        <p:spPr>
          <a:xfrm>
            <a:off x="3524663" y="1988840"/>
            <a:ext cx="399265" cy="39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/>
          <p:nvPr/>
        </p:nvCxnSpPr>
        <p:spPr>
          <a:xfrm>
            <a:off x="3000902" y="2731872"/>
            <a:ext cx="3437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 зі стрілкою 84"/>
          <p:cNvCxnSpPr/>
          <p:nvPr/>
        </p:nvCxnSpPr>
        <p:spPr>
          <a:xfrm flipV="1">
            <a:off x="3000902" y="3540848"/>
            <a:ext cx="343705" cy="271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 зі стрілкою 87"/>
          <p:cNvCxnSpPr>
            <a:stCxn id="9" idx="3"/>
          </p:cNvCxnSpPr>
          <p:nvPr/>
        </p:nvCxnSpPr>
        <p:spPr>
          <a:xfrm flipV="1">
            <a:off x="3504688" y="3812705"/>
            <a:ext cx="419240" cy="726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 зі стрілкою 89"/>
          <p:cNvCxnSpPr/>
          <p:nvPr/>
        </p:nvCxnSpPr>
        <p:spPr>
          <a:xfrm flipV="1">
            <a:off x="3923928" y="3812705"/>
            <a:ext cx="288032" cy="128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 зі стрілкою 92"/>
          <p:cNvCxnSpPr/>
          <p:nvPr/>
        </p:nvCxnSpPr>
        <p:spPr>
          <a:xfrm>
            <a:off x="7884368" y="908720"/>
            <a:ext cx="0" cy="53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 зі стрілкою 94"/>
          <p:cNvCxnSpPr/>
          <p:nvPr/>
        </p:nvCxnSpPr>
        <p:spPr>
          <a:xfrm>
            <a:off x="8470930" y="1821181"/>
            <a:ext cx="0" cy="550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 зі стрілкою 100"/>
          <p:cNvCxnSpPr/>
          <p:nvPr/>
        </p:nvCxnSpPr>
        <p:spPr>
          <a:xfrm>
            <a:off x="8774048" y="2564904"/>
            <a:ext cx="0" cy="7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 сполучна лінія 102"/>
          <p:cNvCxnSpPr/>
          <p:nvPr/>
        </p:nvCxnSpPr>
        <p:spPr>
          <a:xfrm>
            <a:off x="8964488" y="3676776"/>
            <a:ext cx="0" cy="530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 зі стрілкою 104"/>
          <p:cNvCxnSpPr/>
          <p:nvPr/>
        </p:nvCxnSpPr>
        <p:spPr>
          <a:xfrm flipH="1">
            <a:off x="8583608" y="4207621"/>
            <a:ext cx="380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 сполучна лінія 106"/>
          <p:cNvCxnSpPr/>
          <p:nvPr/>
        </p:nvCxnSpPr>
        <p:spPr>
          <a:xfrm>
            <a:off x="8964488" y="472514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 зі стрілкою 108"/>
          <p:cNvCxnSpPr/>
          <p:nvPr/>
        </p:nvCxnSpPr>
        <p:spPr>
          <a:xfrm flipH="1">
            <a:off x="8244408" y="53012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 сполучна лінія 111"/>
          <p:cNvCxnSpPr/>
          <p:nvPr/>
        </p:nvCxnSpPr>
        <p:spPr>
          <a:xfrm>
            <a:off x="8690641" y="5452925"/>
            <a:ext cx="0" cy="773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 зі стрілкою 114"/>
          <p:cNvCxnSpPr/>
          <p:nvPr/>
        </p:nvCxnSpPr>
        <p:spPr>
          <a:xfrm flipH="1">
            <a:off x="8378882" y="6226224"/>
            <a:ext cx="2999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 зі стрілкою 116"/>
          <p:cNvCxnSpPr/>
          <p:nvPr/>
        </p:nvCxnSpPr>
        <p:spPr>
          <a:xfrm flipV="1">
            <a:off x="1398151" y="5839574"/>
            <a:ext cx="0" cy="386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 зі стрілкою 118"/>
          <p:cNvCxnSpPr/>
          <p:nvPr/>
        </p:nvCxnSpPr>
        <p:spPr>
          <a:xfrm flipV="1">
            <a:off x="455648" y="4927701"/>
            <a:ext cx="0" cy="373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 зі стрілкою 121"/>
          <p:cNvCxnSpPr/>
          <p:nvPr/>
        </p:nvCxnSpPr>
        <p:spPr>
          <a:xfrm>
            <a:off x="179513" y="3812705"/>
            <a:ext cx="2358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 зі стрілкою 123"/>
          <p:cNvCxnSpPr>
            <a:endCxn id="7" idx="1"/>
          </p:cNvCxnSpPr>
          <p:nvPr/>
        </p:nvCxnSpPr>
        <p:spPr>
          <a:xfrm>
            <a:off x="179513" y="2733298"/>
            <a:ext cx="2358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 зі стрілкою 125"/>
          <p:cNvCxnSpPr>
            <a:endCxn id="6" idx="1"/>
          </p:cNvCxnSpPr>
          <p:nvPr/>
        </p:nvCxnSpPr>
        <p:spPr>
          <a:xfrm>
            <a:off x="227729" y="1820296"/>
            <a:ext cx="187601" cy="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382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1133</Words>
  <Application>Microsoft Office PowerPoint</Application>
  <PresentationFormat>Екран (4:3)</PresentationFormat>
  <Paragraphs>253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Потік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Львівський державний університет фізичної культури імені Івана Боберського</dc:title>
  <dc:creator>Sara Yasmeen (Wipro Technologies)</dc:creator>
  <cp:lastModifiedBy>Alyssa</cp:lastModifiedBy>
  <cp:revision>18</cp:revision>
  <dcterms:created xsi:type="dcterms:W3CDTF">2010-02-23T11:30:32Z</dcterms:created>
  <dcterms:modified xsi:type="dcterms:W3CDTF">2020-03-26T14:51:49Z</dcterms:modified>
</cp:coreProperties>
</file>