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7" r:id="rId21"/>
    <p:sldId id="275" r:id="rId2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58"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uk-UA" smtClean="0"/>
              <a:t>Зразок заголовка</a:t>
            </a:r>
            <a:endParaRPr kumimoji="0" lang="en-US"/>
          </a:p>
        </p:txBody>
      </p:sp>
      <p:sp>
        <p:nvSpPr>
          <p:cNvPr id="28" name="Місце для дати 27"/>
          <p:cNvSpPr>
            <a:spLocks noGrp="1"/>
          </p:cNvSpPr>
          <p:nvPr>
            <p:ph type="dt" sz="half" idx="10"/>
          </p:nvPr>
        </p:nvSpPr>
        <p:spPr/>
        <p:txBody>
          <a:bodyPr/>
          <a:lstStyle/>
          <a:p>
            <a:fld id="{C90A66AE-81F5-474A-B74B-EE41E9320F19}" type="datetimeFigureOut">
              <a:rPr lang="uk-UA" smtClean="0"/>
              <a:t>28.04.2020</a:t>
            </a:fld>
            <a:endParaRPr lang="uk-UA"/>
          </a:p>
        </p:txBody>
      </p:sp>
      <p:sp>
        <p:nvSpPr>
          <p:cNvPr id="17" name="Місце для нижнього колонтитула 16"/>
          <p:cNvSpPr>
            <a:spLocks noGrp="1"/>
          </p:cNvSpPr>
          <p:nvPr>
            <p:ph type="ftr" sz="quarter" idx="11"/>
          </p:nvPr>
        </p:nvSpPr>
        <p:spPr/>
        <p:txBody>
          <a:bodyPr/>
          <a:lstStyle/>
          <a:p>
            <a:endParaRPr lang="uk-UA"/>
          </a:p>
        </p:txBody>
      </p:sp>
      <p:sp>
        <p:nvSpPr>
          <p:cNvPr id="29" name="Місце для номера слайда 28"/>
          <p:cNvSpPr>
            <a:spLocks noGrp="1"/>
          </p:cNvSpPr>
          <p:nvPr>
            <p:ph type="sldNum" sz="quarter" idx="12"/>
          </p:nvPr>
        </p:nvSpPr>
        <p:spPr/>
        <p:txBody>
          <a:bodyPr/>
          <a:lstStyle/>
          <a:p>
            <a:fld id="{764F593F-0D5B-4CF0-BEE2-6583C73E7271}" type="slidenum">
              <a:rPr lang="uk-UA" smtClean="0"/>
              <a:t>‹№›</a:t>
            </a:fld>
            <a:endParaRPr lang="uk-UA"/>
          </a:p>
        </p:txBody>
      </p:sp>
      <p:sp>
        <p:nvSpPr>
          <p:cNvPr id="9" name="Пі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C90A66AE-81F5-474A-B74B-EE41E9320F19}" type="datetimeFigureOut">
              <a:rPr lang="uk-UA" smtClean="0"/>
              <a:t>28.04.2020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C90A66AE-81F5-474A-B74B-EE41E9320F19}" type="datetimeFigureOut">
              <a:rPr lang="uk-UA" smtClean="0"/>
              <a:t>28.04.2020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місту 2"/>
          <p:cNvSpPr>
            <a:spLocks noGrp="1"/>
          </p:cNvSpPr>
          <p:nvPr>
            <p:ph idx="1"/>
          </p:nvPr>
        </p:nvSpPr>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C90A66AE-81F5-474A-B74B-EE41E9320F19}" type="datetimeFigureOut">
              <a:rPr lang="uk-UA" smtClean="0"/>
              <a:t>28.04.2020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p>
            <a:fld id="{C90A66AE-81F5-474A-B74B-EE41E9320F19}" type="datetimeFigureOut">
              <a:rPr lang="uk-UA" smtClean="0"/>
              <a:t>28.04.2020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a:xfrm>
            <a:off x="7924800" y="6416675"/>
            <a:ext cx="762000" cy="365125"/>
          </a:xfrm>
        </p:spPr>
        <p:txBody>
          <a:bodyPr/>
          <a:lstStyle/>
          <a:p>
            <a:fld id="{764F593F-0D5B-4CF0-BEE2-6583C73E7271}"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fld id="{C90A66AE-81F5-474A-B74B-EE41E9320F19}" type="datetimeFigureOut">
              <a:rPr lang="uk-UA" smtClean="0"/>
              <a:t>28.04.2020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p>
            <a:fld id="{C90A66AE-81F5-474A-B74B-EE41E9320F19}" type="datetimeFigureOut">
              <a:rPr lang="uk-UA" smtClean="0"/>
              <a:t>28.04.2020</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p>
            <a:fld id="{C90A66AE-81F5-474A-B74B-EE41E9320F19}" type="datetimeFigureOut">
              <a:rPr lang="uk-UA" smtClean="0"/>
              <a:t>28.04.2020</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C90A66AE-81F5-474A-B74B-EE41E9320F19}" type="datetimeFigureOut">
              <a:rPr lang="uk-UA" smtClean="0"/>
              <a:t>28.04.2020</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fld id="{C90A66AE-81F5-474A-B74B-EE41E9320F19}" type="datetimeFigureOut">
              <a:rPr lang="uk-UA" smtClean="0"/>
              <a:t>28.04.2020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uk-UA" smtClean="0"/>
              <a:t>Зразок заголовка</a:t>
            </a:r>
            <a:endParaRPr kumimoji="0" lang="en-US"/>
          </a:p>
        </p:txBody>
      </p:sp>
      <p:sp>
        <p:nvSpPr>
          <p:cNvPr id="3" name="Місце для зображення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uk-UA" smtClean="0">
                <a:solidFill>
                  <a:schemeClr val="lt1"/>
                </a:solidFill>
                <a:latin typeface="+mn-lt"/>
                <a:ea typeface="+mn-ea"/>
                <a:cs typeface="+mn-cs"/>
              </a:rPr>
              <a:t>Клацніть піктограму, щоб додати зображення</a:t>
            </a:r>
            <a:endParaRPr kumimoji="0" lang="en-US" dirty="0">
              <a:solidFill>
                <a:schemeClr val="lt1"/>
              </a:solidFill>
              <a:latin typeface="+mn-lt"/>
              <a:ea typeface="+mn-ea"/>
              <a:cs typeface="+mn-cs"/>
            </a:endParaRPr>
          </a:p>
        </p:txBody>
      </p:sp>
      <p:sp>
        <p:nvSpPr>
          <p:cNvPr id="4" name="Місце для тексту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t>28.04.2020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2" name="Місце для заголовка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4" name="Місце для дати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90A66AE-81F5-474A-B74B-EE41E9320F19}" type="datetimeFigureOut">
              <a:rPr lang="uk-UA" smtClean="0"/>
              <a:t>28.04.2020</a:t>
            </a:fld>
            <a:endParaRPr lang="uk-UA"/>
          </a:p>
        </p:txBody>
      </p:sp>
      <p:sp>
        <p:nvSpPr>
          <p:cNvPr id="3" name="Місце для нижнього колонтитула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a:p>
        </p:txBody>
      </p:sp>
      <p:sp>
        <p:nvSpPr>
          <p:cNvPr id="23" name="Місце для номера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64F593F-0D5B-4CF0-BEE2-6583C73E7271}"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pic>
        <p:nvPicPr>
          <p:cNvPr id="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77" y="692696"/>
            <a:ext cx="1540895" cy="223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кутник 3"/>
          <p:cNvSpPr/>
          <p:nvPr/>
        </p:nvSpPr>
        <p:spPr>
          <a:xfrm>
            <a:off x="2195736" y="1052736"/>
            <a:ext cx="6048672" cy="1200329"/>
          </a:xfrm>
          <a:prstGeom prst="rect">
            <a:avLst/>
          </a:prstGeom>
        </p:spPr>
        <p:txBody>
          <a:bodyPr wrap="square">
            <a:spAutoFit/>
          </a:bodyPr>
          <a:lstStyle/>
          <a:p>
            <a:pPr algn="ctr"/>
            <a:r>
              <a:rPr lang="uk-UA" sz="2400" kern="10" dirty="0">
                <a:ln w="9525">
                  <a:solidFill>
                    <a:srgbClr val="000000"/>
                  </a:solidFill>
                  <a:round/>
                  <a:headEnd/>
                  <a:tailEnd/>
                </a:ln>
                <a:solidFill>
                  <a:srgbClr val="FFFFFF"/>
                </a:solidFill>
                <a:latin typeface="Arial Black"/>
              </a:rPr>
              <a:t>Лекція 5</a:t>
            </a:r>
          </a:p>
          <a:p>
            <a:pPr algn="ctr"/>
            <a:r>
              <a:rPr lang="uk-UA" sz="2400" kern="10" dirty="0">
                <a:ln w="9525">
                  <a:solidFill>
                    <a:srgbClr val="000000"/>
                  </a:solidFill>
                  <a:round/>
                  <a:headEnd/>
                  <a:tailEnd/>
                </a:ln>
                <a:solidFill>
                  <a:srgbClr val="FFFFFF"/>
                </a:solidFill>
                <a:latin typeface="Arial Black"/>
              </a:rPr>
              <a:t>Тема: </a:t>
            </a:r>
            <a:r>
              <a:rPr lang="uk-UA" sz="2400" kern="10" dirty="0" smtClean="0">
                <a:ln w="9525">
                  <a:solidFill>
                    <a:srgbClr val="000000"/>
                  </a:solidFill>
                  <a:round/>
                  <a:headEnd/>
                  <a:tailEnd/>
                </a:ln>
                <a:solidFill>
                  <a:srgbClr val="FFFFFF"/>
                </a:solidFill>
                <a:latin typeface="Arial Black"/>
              </a:rPr>
              <a:t>«</a:t>
            </a:r>
            <a:r>
              <a:rPr lang="uk-UA" sz="2400" b="1" dirty="0"/>
              <a:t>Інноваційні види рухової активності в гуртковій роботі</a:t>
            </a:r>
            <a:r>
              <a:rPr lang="uk-UA" sz="2400" kern="10" dirty="0" smtClean="0">
                <a:ln w="9525">
                  <a:solidFill>
                    <a:srgbClr val="000000"/>
                  </a:solidFill>
                  <a:round/>
                  <a:headEnd/>
                  <a:tailEnd/>
                </a:ln>
                <a:solidFill>
                  <a:srgbClr val="FFFFFF"/>
                </a:solidFill>
                <a:latin typeface="Arial Black"/>
              </a:rPr>
              <a:t>» </a:t>
            </a:r>
            <a:endParaRPr lang="uk-UA" sz="2400" kern="10" dirty="0">
              <a:ln w="9525">
                <a:solidFill>
                  <a:srgbClr val="000000"/>
                </a:solidFill>
                <a:round/>
                <a:headEnd/>
                <a:tailEnd/>
              </a:ln>
              <a:solidFill>
                <a:srgbClr val="FFFFFF"/>
              </a:solidFill>
              <a:latin typeface="Arial Black"/>
            </a:endParaRPr>
          </a:p>
        </p:txBody>
      </p:sp>
      <p:sp>
        <p:nvSpPr>
          <p:cNvPr id="5" name="Прямокутник 4"/>
          <p:cNvSpPr/>
          <p:nvPr/>
        </p:nvSpPr>
        <p:spPr>
          <a:xfrm>
            <a:off x="3707904" y="2204864"/>
            <a:ext cx="3412088" cy="461665"/>
          </a:xfrm>
          <a:prstGeom prst="rect">
            <a:avLst/>
          </a:prstGeom>
        </p:spPr>
        <p:txBody>
          <a:bodyPr wrap="none">
            <a:spAutoFit/>
          </a:bodyPr>
          <a:lstStyle/>
          <a:p>
            <a:r>
              <a:rPr lang="uk-UA" sz="2400" dirty="0">
                <a:latin typeface="Times New Roman" pitchFamily="18" charset="0"/>
                <a:cs typeface="Times New Roman" pitchFamily="18" charset="0"/>
              </a:rPr>
              <a:t>з навчальної дисципліни</a:t>
            </a:r>
          </a:p>
        </p:txBody>
      </p:sp>
      <p:sp>
        <p:nvSpPr>
          <p:cNvPr id="6" name="Прямокутник 5"/>
          <p:cNvSpPr/>
          <p:nvPr/>
        </p:nvSpPr>
        <p:spPr>
          <a:xfrm>
            <a:off x="899592" y="2967335"/>
            <a:ext cx="7992888" cy="830997"/>
          </a:xfrm>
          <a:prstGeom prst="rect">
            <a:avLst/>
          </a:prstGeom>
        </p:spPr>
        <p:txBody>
          <a:bodyPr wrap="square">
            <a:spAutoFit/>
          </a:bodyPr>
          <a:lstStyle/>
          <a:p>
            <a:pPr algn="ctr"/>
            <a:r>
              <a:rPr lang="ru-RU" sz="2400" b="1" kern="10" dirty="0" smtClean="0">
                <a:solidFill>
                  <a:srgbClr val="336699"/>
                </a:solidFill>
                <a:effectLst>
                  <a:outerShdw dist="45791" dir="2021404" algn="ctr" rotWithShape="0">
                    <a:srgbClr val="B2B2B2">
                      <a:alpha val="80000"/>
                    </a:srgbClr>
                  </a:outerShdw>
                </a:effectLst>
                <a:latin typeface="Times New Roman"/>
                <a:cs typeface="Times New Roman"/>
              </a:rPr>
              <a:t>«ІННОВАЦІЙНІ </a:t>
            </a:r>
            <a:r>
              <a:rPr lang="ru-RU" sz="2400" b="1" kern="10" dirty="0">
                <a:solidFill>
                  <a:srgbClr val="336699"/>
                </a:solidFill>
                <a:effectLst>
                  <a:outerShdw dist="45791" dir="2021404" algn="ctr" rotWithShape="0">
                    <a:srgbClr val="B2B2B2">
                      <a:alpha val="80000"/>
                    </a:srgbClr>
                  </a:outerShdw>
                </a:effectLst>
                <a:latin typeface="Times New Roman"/>
                <a:cs typeface="Times New Roman"/>
              </a:rPr>
              <a:t>ПЕДАГОГІЧНІ ТЕХНОЛОГІЇ У </a:t>
            </a:r>
            <a:r>
              <a:rPr lang="ru-RU" sz="2400" b="1" kern="10" dirty="0" smtClean="0">
                <a:solidFill>
                  <a:srgbClr val="336699"/>
                </a:solidFill>
                <a:effectLst>
                  <a:outerShdw dist="45791" dir="2021404" algn="ctr" rotWithShape="0">
                    <a:srgbClr val="B2B2B2">
                      <a:alpha val="80000"/>
                    </a:srgbClr>
                  </a:outerShdw>
                </a:effectLst>
                <a:latin typeface="Times New Roman"/>
                <a:cs typeface="Times New Roman"/>
              </a:rPr>
              <a:t>ФІЗИЧНОМУ ВИХОВАННІ</a:t>
            </a:r>
            <a:r>
              <a:rPr lang="ru-RU" sz="2400" b="1" kern="10" dirty="0">
                <a:solidFill>
                  <a:srgbClr val="336699"/>
                </a:solidFill>
                <a:effectLst>
                  <a:outerShdw dist="45791" dir="2021404" algn="ctr" rotWithShape="0">
                    <a:srgbClr val="B2B2B2">
                      <a:alpha val="80000"/>
                    </a:srgbClr>
                  </a:outerShdw>
                </a:effectLst>
                <a:latin typeface="Times New Roman"/>
                <a:cs typeface="Times New Roman"/>
              </a:rPr>
              <a:t>”</a:t>
            </a:r>
            <a:endParaRPr lang="uk-UA" sz="2400" b="1" kern="10" dirty="0">
              <a:solidFill>
                <a:srgbClr val="336699"/>
              </a:solidFill>
              <a:effectLst>
                <a:outerShdw dist="45791" dir="2021404" algn="ctr" rotWithShape="0">
                  <a:srgbClr val="B2B2B2">
                    <a:alpha val="80000"/>
                  </a:srgbClr>
                </a:outerShdw>
              </a:effectLst>
              <a:latin typeface="Times New Roman"/>
              <a:cs typeface="Times New Roman"/>
            </a:endParaRPr>
          </a:p>
        </p:txBody>
      </p:sp>
      <p:sp>
        <p:nvSpPr>
          <p:cNvPr id="7" name="Прямокутник 6"/>
          <p:cNvSpPr/>
          <p:nvPr/>
        </p:nvSpPr>
        <p:spPr>
          <a:xfrm>
            <a:off x="1067136" y="3933056"/>
            <a:ext cx="7609319" cy="1200329"/>
          </a:xfrm>
          <a:prstGeom prst="rect">
            <a:avLst/>
          </a:prstGeom>
        </p:spPr>
        <p:txBody>
          <a:bodyPr wrap="square">
            <a:spAutoFit/>
          </a:bodyPr>
          <a:lstStyle/>
          <a:p>
            <a:pPr algn="ctr"/>
            <a:r>
              <a:rPr lang="uk-UA" sz="2400" dirty="0">
                <a:latin typeface="Times New Roman" pitchFamily="18" charset="0"/>
                <a:cs typeface="Times New Roman" pitchFamily="18" charset="0"/>
              </a:rPr>
              <a:t>для студентів </a:t>
            </a:r>
            <a:r>
              <a:rPr lang="en-US" sz="2400" dirty="0">
                <a:latin typeface="Times New Roman" pitchFamily="18" charset="0"/>
                <a:cs typeface="Times New Roman" pitchFamily="18" charset="0"/>
              </a:rPr>
              <a:t>V </a:t>
            </a:r>
            <a:r>
              <a:rPr lang="uk-UA" sz="2400" dirty="0">
                <a:latin typeface="Times New Roman" pitchFamily="18" charset="0"/>
                <a:cs typeface="Times New Roman" pitchFamily="18" charset="0"/>
              </a:rPr>
              <a:t>курсу факультету педагогічної освіти, спеціальність 014.11 – Середня освіта (фізична культура)</a:t>
            </a:r>
          </a:p>
        </p:txBody>
      </p:sp>
      <p:sp>
        <p:nvSpPr>
          <p:cNvPr id="8" name="Прямокутник 7"/>
          <p:cNvSpPr/>
          <p:nvPr/>
        </p:nvSpPr>
        <p:spPr>
          <a:xfrm>
            <a:off x="648072" y="5373216"/>
            <a:ext cx="8028383" cy="646331"/>
          </a:xfrm>
          <a:prstGeom prst="rect">
            <a:avLst/>
          </a:prstGeom>
        </p:spPr>
        <p:txBody>
          <a:bodyPr wrap="square">
            <a:spAutoFit/>
          </a:bodyPr>
          <a:lstStyle/>
          <a:p>
            <a:pPr algn="ctr"/>
            <a:r>
              <a:rPr lang="uk-UA" dirty="0">
                <a:latin typeface="Times New Roman" pitchFamily="18" charset="0"/>
                <a:cs typeface="Times New Roman" pitchFamily="18" charset="0"/>
              </a:rPr>
              <a:t>Доцент кафедри теорії та методики фізичної культури</a:t>
            </a:r>
          </a:p>
          <a:p>
            <a:pPr algn="ctr"/>
            <a:r>
              <a:rPr lang="uk-UA" dirty="0" err="1">
                <a:latin typeface="Times New Roman" pitchFamily="18" charset="0"/>
                <a:cs typeface="Times New Roman" pitchFamily="18" charset="0"/>
              </a:rPr>
              <a:t>Сороколіт</a:t>
            </a:r>
            <a:r>
              <a:rPr lang="uk-UA" dirty="0">
                <a:latin typeface="Times New Roman" pitchFamily="18" charset="0"/>
                <a:cs typeface="Times New Roman" pitchFamily="18" charset="0"/>
              </a:rPr>
              <a:t> Н.С., </a:t>
            </a:r>
            <a:r>
              <a:rPr lang="uk-UA" dirty="0" err="1">
                <a:latin typeface="Times New Roman" pitchFamily="18" charset="0"/>
                <a:cs typeface="Times New Roman" pitchFamily="18" charset="0"/>
              </a:rPr>
              <a:t>к.фіз.вих</a:t>
            </a:r>
            <a:r>
              <a:rPr lang="uk-UA" dirty="0">
                <a:latin typeface="Times New Roman" pitchFamily="18" charset="0"/>
                <a:cs typeface="Times New Roman" pitchFamily="18" charset="0"/>
              </a:rPr>
              <a:t>., доцент, Заслужений учитель України</a:t>
            </a:r>
          </a:p>
        </p:txBody>
      </p:sp>
    </p:spTree>
    <p:extLst>
      <p:ext uri="{BB962C8B-B14F-4D97-AF65-F5344CB8AC3E}">
        <p14:creationId xmlns:p14="http://schemas.microsoft.com/office/powerpoint/2010/main" val="3712462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848" y="116632"/>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203470" y="548680"/>
            <a:ext cx="8833026" cy="3477875"/>
          </a:xfrm>
          <a:prstGeom prst="rect">
            <a:avLst/>
          </a:prstGeom>
        </p:spPr>
        <p:txBody>
          <a:bodyPr wrap="square">
            <a:spAutoFit/>
          </a:bodyPr>
          <a:lstStyle/>
          <a:p>
            <a:r>
              <a:rPr lang="uk-UA" sz="2200" dirty="0" err="1"/>
              <a:t>Фітбол</a:t>
            </a:r>
            <a:r>
              <a:rPr lang="uk-UA" sz="2200" dirty="0"/>
              <a:t> - один з видів занять аеробіки (гімнастики) – дуже корисний і цікавий для організму жінки. </a:t>
            </a:r>
            <a:r>
              <a:rPr lang="uk-UA" sz="2200" dirty="0" err="1"/>
              <a:t>Фітбол</a:t>
            </a:r>
            <a:r>
              <a:rPr lang="uk-UA" sz="2200" dirty="0"/>
              <a:t> (великий гімнастичний м'яч, ефективний тренажер для різних проблемних зон).</a:t>
            </a:r>
          </a:p>
          <a:p>
            <a:r>
              <a:rPr lang="uk-UA" sz="2200" dirty="0"/>
              <a:t>Заняття </a:t>
            </a:r>
            <a:r>
              <a:rPr lang="uk-UA" sz="2200" dirty="0" err="1"/>
              <a:t>фітбол-аеробікою</a:t>
            </a:r>
            <a:r>
              <a:rPr lang="uk-UA" sz="2200" dirty="0"/>
              <a:t> тренують вестибулярний апарат, розвиток координації рухів, зменшує додаткове навантаження на хребет, що дозволяє людям  з  проблемами хребта, а також з надмірною вагою, відчувати себе досить комфортно на заняттях з </a:t>
            </a:r>
            <a:r>
              <a:rPr lang="uk-UA" sz="2200" dirty="0" err="1"/>
              <a:t>фітболу</a:t>
            </a:r>
            <a:r>
              <a:rPr lang="uk-UA" sz="2200" dirty="0"/>
              <a:t>. Основна функція </a:t>
            </a:r>
            <a:r>
              <a:rPr lang="uk-UA" sz="2200" dirty="0" err="1"/>
              <a:t>фітболу</a:t>
            </a:r>
            <a:r>
              <a:rPr lang="uk-UA" sz="2200" dirty="0"/>
              <a:t> – розвантажити суглоби. Гімнастика на </a:t>
            </a:r>
            <a:r>
              <a:rPr lang="uk-UA" sz="2200" dirty="0" err="1"/>
              <a:t>фітболі</a:t>
            </a:r>
            <a:r>
              <a:rPr lang="uk-UA" sz="2200" dirty="0"/>
              <a:t>, який </a:t>
            </a:r>
            <a:r>
              <a:rPr lang="uk-UA" sz="2200" dirty="0" err="1"/>
              <a:t>м'ягко</a:t>
            </a:r>
            <a:r>
              <a:rPr lang="uk-UA" sz="2200" dirty="0"/>
              <a:t>  пружинить, корисна при варикозному розширенні вен, остеохондрозі та артритах.</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969" y="4124592"/>
            <a:ext cx="3577580" cy="200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560" y="3943310"/>
            <a:ext cx="3832983" cy="25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43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265447" y="3508553"/>
            <a:ext cx="8352928" cy="2800767"/>
          </a:xfrm>
          <a:prstGeom prst="rect">
            <a:avLst/>
          </a:prstGeom>
        </p:spPr>
        <p:txBody>
          <a:bodyPr wrap="square">
            <a:spAutoFit/>
          </a:bodyPr>
          <a:lstStyle/>
          <a:p>
            <a:r>
              <a:rPr lang="uk-UA" sz="2200" dirty="0" err="1"/>
              <a:t>Стретчінг</a:t>
            </a:r>
            <a:r>
              <a:rPr lang="uk-UA" sz="2200" dirty="0"/>
              <a:t> – це комплекс вправ на розтягування м’язів, сухожиль, м’язових оболонок. При силових тренуваннях м’язи збільшуються в об’ємі, результатом чого є ущільнення м’язової оболонки й погіршення гнучкості, але тільки, якщо нехтувати </a:t>
            </a:r>
            <a:r>
              <a:rPr lang="uk-UA" sz="2200" dirty="0" err="1"/>
              <a:t>стретчингом</a:t>
            </a:r>
            <a:r>
              <a:rPr lang="uk-UA" sz="2200" dirty="0"/>
              <a:t>. Тільки при поєднання тренувань на розвиток сили і гнучкості, можна отримати м’язову масу та розвинути необхідну гнучкість. Крім того, подібні тренування збільшують кровообіг у м’язах, що сприяє швидкому виведенню молочної кислоти.</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07" y="908720"/>
            <a:ext cx="3980776" cy="221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787450"/>
            <a:ext cx="3470142" cy="264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43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323528" y="800120"/>
            <a:ext cx="8064896" cy="5509200"/>
          </a:xfrm>
          <a:prstGeom prst="rect">
            <a:avLst/>
          </a:prstGeom>
        </p:spPr>
        <p:txBody>
          <a:bodyPr wrap="square">
            <a:spAutoFit/>
          </a:bodyPr>
          <a:lstStyle/>
          <a:p>
            <a:r>
              <a:rPr lang="uk-UA" sz="2200" b="1" dirty="0" err="1"/>
              <a:t>Зумба</a:t>
            </a:r>
            <a:r>
              <a:rPr lang="uk-UA" sz="2200" b="1" dirty="0"/>
              <a:t> (англ. </a:t>
            </a:r>
            <a:r>
              <a:rPr lang="en-US" sz="2200" b="1" dirty="0" err="1"/>
              <a:t>Zumba</a:t>
            </a:r>
            <a:r>
              <a:rPr lang="en-US" sz="2200" b="1" dirty="0"/>
              <a:t>) </a:t>
            </a:r>
            <a:r>
              <a:rPr lang="en-US" sz="2200" dirty="0"/>
              <a:t>- </a:t>
            </a:r>
            <a:r>
              <a:rPr lang="uk-UA" sz="2200" dirty="0"/>
              <a:t>танцювальна фітнес-програма: суміш фітнесу з танцями. Автором є Альберто Перес, фітнес-інструктор з Колумбії. Основа даного напрямку аеробного навантаження - ритмічні рухи, що виконуються під специфічну музику - спрощену версію </a:t>
            </a:r>
            <a:r>
              <a:rPr lang="uk-UA" sz="2200" dirty="0" err="1"/>
              <a:t>сальси</a:t>
            </a:r>
            <a:r>
              <a:rPr lang="uk-UA" sz="2200" dirty="0"/>
              <a:t>, </a:t>
            </a:r>
            <a:r>
              <a:rPr lang="uk-UA" sz="2200" dirty="0" err="1"/>
              <a:t>меренге</a:t>
            </a:r>
            <a:r>
              <a:rPr lang="uk-UA" sz="2200" dirty="0"/>
              <a:t>, </a:t>
            </a:r>
            <a:r>
              <a:rPr lang="uk-UA" sz="2200" dirty="0" err="1"/>
              <a:t>кумбія</a:t>
            </a:r>
            <a:r>
              <a:rPr lang="uk-UA" sz="2200" dirty="0"/>
              <a:t> і </a:t>
            </a:r>
            <a:r>
              <a:rPr lang="uk-UA" sz="2200" dirty="0" err="1"/>
              <a:t>реггетона</a:t>
            </a:r>
            <a:r>
              <a:rPr lang="uk-UA" sz="2200" dirty="0"/>
              <a:t> (з домішкою </a:t>
            </a:r>
            <a:r>
              <a:rPr lang="uk-UA" sz="2200" dirty="0" err="1"/>
              <a:t>мамби</a:t>
            </a:r>
            <a:r>
              <a:rPr lang="uk-UA" sz="2200" dirty="0"/>
              <a:t>, румби, </a:t>
            </a:r>
            <a:r>
              <a:rPr lang="uk-UA" sz="2200" dirty="0" err="1"/>
              <a:t>фламенко</a:t>
            </a:r>
            <a:r>
              <a:rPr lang="uk-UA" sz="2200" dirty="0"/>
              <a:t> і «</a:t>
            </a:r>
            <a:r>
              <a:rPr lang="uk-UA" sz="2200" dirty="0" err="1"/>
              <a:t>каліпсо</a:t>
            </a:r>
            <a:r>
              <a:rPr lang="uk-UA" sz="2200" dirty="0"/>
              <a:t>»). Програма виконується, як правило, в групі, в спеціально призначеному для цього приміщенні.</a:t>
            </a:r>
          </a:p>
          <a:p>
            <a:r>
              <a:rPr lang="uk-UA" sz="2200" dirty="0"/>
              <a:t>Є градація залежно від рівня складності та фізичної підготовки.</a:t>
            </a:r>
          </a:p>
          <a:p>
            <a:r>
              <a:rPr lang="uk-UA" sz="2200" dirty="0"/>
              <a:t>«</a:t>
            </a:r>
            <a:r>
              <a:rPr lang="en-US" sz="2200" dirty="0" err="1"/>
              <a:t>Zumba</a:t>
            </a:r>
            <a:r>
              <a:rPr lang="en-US" sz="2200" dirty="0"/>
              <a:t>» - </a:t>
            </a:r>
            <a:r>
              <a:rPr lang="uk-UA" sz="2200" dirty="0"/>
              <a:t>стандартне тренування. </a:t>
            </a:r>
          </a:p>
          <a:p>
            <a:r>
              <a:rPr lang="uk-UA" sz="2200" dirty="0"/>
              <a:t>«</a:t>
            </a:r>
            <a:r>
              <a:rPr lang="en-US" sz="2200" dirty="0" err="1"/>
              <a:t>Zumba</a:t>
            </a:r>
            <a:r>
              <a:rPr lang="en-US" sz="2200" dirty="0"/>
              <a:t> Gold» </a:t>
            </a:r>
            <a:r>
              <a:rPr lang="uk-UA" sz="2200" dirty="0"/>
              <a:t>спеціально розроблена для людей похилого віку.</a:t>
            </a:r>
          </a:p>
          <a:p>
            <a:r>
              <a:rPr lang="uk-UA" sz="2200" dirty="0"/>
              <a:t> «</a:t>
            </a:r>
            <a:r>
              <a:rPr lang="en-US" sz="2200" dirty="0" err="1"/>
              <a:t>Zumba</a:t>
            </a:r>
            <a:r>
              <a:rPr lang="en-US" sz="2200" dirty="0"/>
              <a:t> </a:t>
            </a:r>
            <a:r>
              <a:rPr lang="uk-UA" sz="2200" dirty="0"/>
              <a:t>Тонізуюча» входять вправи зі спеціальними тонізуючими паличками (тонування палички). </a:t>
            </a:r>
          </a:p>
          <a:p>
            <a:r>
              <a:rPr lang="uk-UA" sz="2200" dirty="0"/>
              <a:t>«</a:t>
            </a:r>
            <a:r>
              <a:rPr lang="uk-UA" sz="2200" dirty="0" err="1"/>
              <a:t>Аква</a:t>
            </a:r>
            <a:r>
              <a:rPr lang="uk-UA" sz="2200" dirty="0"/>
              <a:t> </a:t>
            </a:r>
            <a:r>
              <a:rPr lang="en-US" sz="2200" dirty="0" err="1"/>
              <a:t>Zumba</a:t>
            </a:r>
            <a:r>
              <a:rPr lang="en-US" sz="2200" dirty="0"/>
              <a:t>» </a:t>
            </a:r>
            <a:r>
              <a:rPr lang="uk-UA" sz="2200" dirty="0"/>
              <a:t>проводиться у воді. </a:t>
            </a:r>
          </a:p>
          <a:p>
            <a:r>
              <a:rPr lang="uk-UA" sz="2200" dirty="0"/>
              <a:t>«</a:t>
            </a:r>
            <a:r>
              <a:rPr lang="en-US" sz="2200" dirty="0" err="1"/>
              <a:t>Zumbatomic</a:t>
            </a:r>
            <a:r>
              <a:rPr lang="en-US" sz="2200" dirty="0"/>
              <a:t>» - </a:t>
            </a:r>
            <a:r>
              <a:rPr lang="uk-UA" sz="2200" dirty="0"/>
              <a:t>це тренування для дітей від 4 до  12років. </a:t>
            </a:r>
          </a:p>
          <a:p>
            <a:r>
              <a:rPr lang="uk-UA" sz="2200" dirty="0"/>
              <a:t>«</a:t>
            </a:r>
            <a:r>
              <a:rPr lang="en-US" sz="2200" dirty="0" err="1"/>
              <a:t>Zumba</a:t>
            </a:r>
            <a:r>
              <a:rPr lang="en-US" sz="2200" dirty="0"/>
              <a:t> </a:t>
            </a:r>
            <a:r>
              <a:rPr lang="en-US" sz="2200" dirty="0" err="1"/>
              <a:t>Sentao</a:t>
            </a:r>
            <a:r>
              <a:rPr lang="en-US" sz="2200" dirty="0"/>
              <a:t>» - </a:t>
            </a:r>
            <a:r>
              <a:rPr lang="uk-UA" sz="2200" dirty="0"/>
              <a:t>це тренування на </a:t>
            </a:r>
            <a:r>
              <a:rPr lang="uk-UA" sz="2200" dirty="0" smtClean="0"/>
              <a:t>стільці </a:t>
            </a:r>
            <a:r>
              <a:rPr lang="uk-UA" sz="2200" dirty="0"/>
              <a:t>з вагою.</a:t>
            </a:r>
          </a:p>
        </p:txBody>
      </p:sp>
    </p:spTree>
    <p:extLst>
      <p:ext uri="{BB962C8B-B14F-4D97-AF65-F5344CB8AC3E}">
        <p14:creationId xmlns:p14="http://schemas.microsoft.com/office/powerpoint/2010/main" val="123743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14387"/>
            <a:ext cx="3600400" cy="240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3501008"/>
            <a:ext cx="3690279" cy="24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035" y="814388"/>
            <a:ext cx="3724047" cy="247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35" y="3501008"/>
            <a:ext cx="3724048" cy="24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43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3779912" y="836712"/>
            <a:ext cx="4950296" cy="2800767"/>
          </a:xfrm>
          <a:prstGeom prst="rect">
            <a:avLst/>
          </a:prstGeom>
        </p:spPr>
        <p:txBody>
          <a:bodyPr wrap="square">
            <a:spAutoFit/>
          </a:bodyPr>
          <a:lstStyle/>
          <a:p>
            <a:r>
              <a:rPr lang="en-US" sz="2200" dirty="0"/>
              <a:t>BOSU- </a:t>
            </a:r>
            <a:r>
              <a:rPr lang="uk-UA" sz="2200" dirty="0"/>
              <a:t>фізичні вправи, що виконуються на </a:t>
            </a:r>
            <a:r>
              <a:rPr lang="uk-UA" sz="2200" dirty="0" err="1"/>
              <a:t>на</a:t>
            </a:r>
            <a:r>
              <a:rPr lang="uk-UA" sz="2200" dirty="0"/>
              <a:t> півсфері. </a:t>
            </a:r>
          </a:p>
          <a:p>
            <a:r>
              <a:rPr lang="uk-UA" sz="2200" dirty="0"/>
              <a:t>Баласт м'яч: вимовляється "Бо", як ім'я хлопчика, і "</a:t>
            </a:r>
            <a:r>
              <a:rPr lang="uk-UA" sz="2200" dirty="0" err="1"/>
              <a:t>Сью</a:t>
            </a:r>
            <a:r>
              <a:rPr lang="uk-UA" sz="2200" dirty="0"/>
              <a:t>", як ім'я дівчини.</a:t>
            </a:r>
          </a:p>
          <a:p>
            <a:r>
              <a:rPr lang="uk-UA" sz="2200" dirty="0"/>
              <a:t>Запропонований в 1999 році Девідом </a:t>
            </a:r>
            <a:r>
              <a:rPr lang="en-US" sz="2200" dirty="0" err="1"/>
              <a:t>Weck</a:t>
            </a:r>
            <a:r>
              <a:rPr lang="en-US" sz="2200" dirty="0"/>
              <a:t>. </a:t>
            </a:r>
            <a:r>
              <a:rPr lang="uk-UA" sz="2200" dirty="0"/>
              <a:t>Надута гумова півкуля (м'яч розрізаний навпіл), прикріплений до жорсткої платформи. </a:t>
            </a:r>
          </a:p>
        </p:txBody>
      </p:sp>
      <p:sp>
        <p:nvSpPr>
          <p:cNvPr id="4" name="Прямокутник 3"/>
          <p:cNvSpPr/>
          <p:nvPr/>
        </p:nvSpPr>
        <p:spPr>
          <a:xfrm>
            <a:off x="3779912" y="3660558"/>
            <a:ext cx="5216804" cy="2462213"/>
          </a:xfrm>
          <a:prstGeom prst="rect">
            <a:avLst/>
          </a:prstGeom>
        </p:spPr>
        <p:txBody>
          <a:bodyPr wrap="square">
            <a:spAutoFit/>
          </a:bodyPr>
          <a:lstStyle/>
          <a:p>
            <a:r>
              <a:rPr lang="uk-UA" sz="2200" dirty="0"/>
              <a:t>Назва є абревіатурою, що розшифровується як «обидві сторони </a:t>
            </a:r>
            <a:r>
              <a:rPr lang="en-US" sz="2200" dirty="0"/>
              <a:t>Up" </a:t>
            </a:r>
            <a:r>
              <a:rPr lang="uk-UA" sz="2200" dirty="0"/>
              <a:t>Коли купол вгору, м'яч </a:t>
            </a:r>
            <a:r>
              <a:rPr lang="en-US" sz="2200" dirty="0"/>
              <a:t>BOSU </a:t>
            </a:r>
            <a:r>
              <a:rPr lang="uk-UA" sz="2200" dirty="0"/>
              <a:t>забезпечує нестабільну поверхню.  Таке поєднання стабільної / нестабільної дозволяє використовувати для спортивних тренувань аеробної діяльності</a:t>
            </a:r>
            <a:r>
              <a:rPr lang="uk-UA" dirty="0"/>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836713"/>
            <a:ext cx="3446674"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35950"/>
            <a:ext cx="3483524" cy="278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439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196402" y="764704"/>
            <a:ext cx="8696077" cy="2462213"/>
          </a:xfrm>
          <a:prstGeom prst="rect">
            <a:avLst/>
          </a:prstGeom>
        </p:spPr>
        <p:txBody>
          <a:bodyPr wrap="square">
            <a:spAutoFit/>
          </a:bodyPr>
          <a:lstStyle/>
          <a:p>
            <a:r>
              <a:rPr lang="ru-RU" sz="2200" b="1" dirty="0"/>
              <a:t>JUMPING </a:t>
            </a:r>
            <a:r>
              <a:rPr lang="ru-RU" sz="2200" dirty="0"/>
              <a:t>-   </a:t>
            </a:r>
            <a:r>
              <a:rPr lang="ru-RU" sz="2200" dirty="0" err="1"/>
              <a:t>це</a:t>
            </a:r>
            <a:r>
              <a:rPr lang="ru-RU" sz="2200" dirty="0"/>
              <a:t> </a:t>
            </a:r>
            <a:r>
              <a:rPr lang="ru-RU" sz="2200" dirty="0" err="1"/>
              <a:t>безпечні</a:t>
            </a:r>
            <a:r>
              <a:rPr lang="ru-RU" sz="2200" dirty="0"/>
              <a:t>, </a:t>
            </a:r>
            <a:r>
              <a:rPr lang="ru-RU" sz="2200" dirty="0" err="1"/>
              <a:t>надзвичайно</a:t>
            </a:r>
            <a:r>
              <a:rPr lang="ru-RU" sz="2200" dirty="0"/>
              <a:t> </a:t>
            </a:r>
            <a:r>
              <a:rPr lang="ru-RU" sz="2200" dirty="0" err="1"/>
              <a:t>ефективні</a:t>
            </a:r>
            <a:r>
              <a:rPr lang="ru-RU" sz="2200" dirty="0"/>
              <a:t> </a:t>
            </a:r>
            <a:r>
              <a:rPr lang="ru-RU" sz="2200" dirty="0" err="1"/>
              <a:t>вправи</a:t>
            </a:r>
            <a:r>
              <a:rPr lang="ru-RU" sz="2200" dirty="0"/>
              <a:t> на батутах (1,3 м у </a:t>
            </a:r>
            <a:r>
              <a:rPr lang="ru-RU" sz="2200" dirty="0" err="1"/>
              <a:t>діаметрі</a:t>
            </a:r>
            <a:r>
              <a:rPr lang="ru-RU" sz="2200" dirty="0"/>
              <a:t>) </a:t>
            </a:r>
            <a:r>
              <a:rPr lang="ru-RU" sz="2200" dirty="0" err="1"/>
              <a:t>зі</a:t>
            </a:r>
            <a:r>
              <a:rPr lang="ru-RU" sz="2200" dirty="0"/>
              <a:t> </a:t>
            </a:r>
            <a:r>
              <a:rPr lang="ru-RU" sz="2200" dirty="0" err="1"/>
              <a:t>спеціальними</a:t>
            </a:r>
            <a:r>
              <a:rPr lang="ru-RU" sz="2200" dirty="0"/>
              <a:t> ручками</a:t>
            </a:r>
            <a:r>
              <a:rPr lang="ru-RU" sz="2200" dirty="0" smtClean="0"/>
              <a:t>. </a:t>
            </a:r>
            <a:r>
              <a:rPr lang="uk-UA" sz="2200" dirty="0"/>
              <a:t>JUMPING - це аеробна програма, яка сприяє схудненню, покращенню витривалості та самопочуття, позитивно впливає на роботу серцево-судинної системи, додає життєвої енергії та настрою. Важливу роль також відіграє запальна ритмічна музика, завдяки якій тренування проходить наче на "одному диханні"</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69" y="3427559"/>
            <a:ext cx="4123428" cy="231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337" y="3226917"/>
            <a:ext cx="4417142" cy="293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439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5580112" y="1196752"/>
            <a:ext cx="3384376" cy="3816429"/>
          </a:xfrm>
          <a:prstGeom prst="rect">
            <a:avLst/>
          </a:prstGeom>
        </p:spPr>
        <p:txBody>
          <a:bodyPr wrap="square">
            <a:spAutoFit/>
          </a:bodyPr>
          <a:lstStyle/>
          <a:p>
            <a:r>
              <a:rPr lang="en-US" sz="2200" b="1" dirty="0">
                <a:solidFill>
                  <a:schemeClr val="tx1">
                    <a:lumMod val="95000"/>
                    <a:lumOff val="5000"/>
                  </a:schemeClr>
                </a:solidFill>
              </a:rPr>
              <a:t>FLY</a:t>
            </a:r>
            <a:r>
              <a:rPr lang="uk-UA" sz="2200" b="1" dirty="0">
                <a:solidFill>
                  <a:schemeClr val="tx1">
                    <a:lumMod val="95000"/>
                    <a:lumOff val="5000"/>
                  </a:schemeClr>
                </a:solidFill>
              </a:rPr>
              <a:t>ФІТНЕС </a:t>
            </a:r>
            <a:r>
              <a:rPr lang="uk-UA" sz="2200" b="1" dirty="0" smtClean="0">
                <a:solidFill>
                  <a:schemeClr val="tx1">
                    <a:lumMod val="95000"/>
                    <a:lumOff val="5000"/>
                  </a:schemeClr>
                </a:solidFill>
              </a:rPr>
              <a:t>– </a:t>
            </a:r>
            <a:r>
              <a:rPr lang="uk-UA" sz="2200" dirty="0" smtClean="0">
                <a:solidFill>
                  <a:schemeClr val="tx1">
                    <a:lumMod val="95000"/>
                    <a:lumOff val="5000"/>
                  </a:schemeClr>
                </a:solidFill>
              </a:rPr>
              <a:t>у</a:t>
            </a:r>
            <a:r>
              <a:rPr lang="uk-UA" sz="2200" dirty="0" smtClean="0"/>
              <a:t>нікальна </a:t>
            </a:r>
            <a:r>
              <a:rPr lang="uk-UA" sz="2200" dirty="0"/>
              <a:t>фітнес-програма з використанням спеціального обладнання -  ГАМАКІВ, котрі надійно прикріплені до стелі. Вправи виконуються на невеликій висоті – до одного метра. Це сукупність йоги та акробатики.</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21" y="908720"/>
            <a:ext cx="26003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415" y="1789782"/>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2905024"/>
            <a:ext cx="2919834" cy="194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501104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669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133985" y="2996952"/>
            <a:ext cx="8718896" cy="3277820"/>
          </a:xfrm>
          <a:prstGeom prst="rect">
            <a:avLst/>
          </a:prstGeom>
        </p:spPr>
        <p:txBody>
          <a:bodyPr wrap="square">
            <a:spAutoFit/>
          </a:bodyPr>
          <a:lstStyle/>
          <a:p>
            <a:r>
              <a:rPr lang="uk-UA" sz="2300" b="1" dirty="0" smtClean="0"/>
              <a:t>Слайд - </a:t>
            </a:r>
            <a:r>
              <a:rPr lang="uk-UA" sz="2300" b="1" dirty="0" err="1" smtClean="0"/>
              <a:t>аеробіка</a:t>
            </a:r>
            <a:r>
              <a:rPr lang="uk-UA" sz="2300" dirty="0" err="1" smtClean="0"/>
              <a:t>–</a:t>
            </a:r>
            <a:r>
              <a:rPr lang="uk-UA" sz="2300" dirty="0" smtClean="0"/>
              <a:t> (від </a:t>
            </a:r>
            <a:r>
              <a:rPr lang="uk-UA" sz="2300" dirty="0" err="1" smtClean="0"/>
              <a:t>англ</a:t>
            </a:r>
            <a:r>
              <a:rPr lang="uk-UA" sz="2300" dirty="0" smtClean="0"/>
              <a:t> слайд – ковзати) - вид аеробіки з використанням спеціальної гладкої доріжки розміром 183х61 см, яка має полімерне покриття, що дає можливість легко ковзати від одного її краю до другого. Виконання вправ вимагає спеціального взуття чи шкарпеток, які вдягають поверх спортивного взуття для досягнення максимального ефекту. Слайд-аеробіка є інтенсивним видом аеробного тренування, який спрямований на розвиток м’язів нижньої частини тіла, а також загальної витривалості, відчуття рівноваги і координації</a:t>
            </a:r>
            <a:r>
              <a:rPr lang="uk-UA" sz="2200" dirty="0" smtClean="0"/>
              <a:t>.</a:t>
            </a:r>
            <a:endParaRPr lang="uk-UA" sz="2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27241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967917"/>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349" y="96791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669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323528" y="683590"/>
            <a:ext cx="8496944" cy="5401479"/>
          </a:xfrm>
          <a:prstGeom prst="rect">
            <a:avLst/>
          </a:prstGeom>
        </p:spPr>
        <p:txBody>
          <a:bodyPr wrap="square">
            <a:spAutoFit/>
          </a:bodyPr>
          <a:lstStyle/>
          <a:p>
            <a:r>
              <a:rPr lang="uk-UA" sz="2300" b="1" dirty="0" err="1" smtClean="0"/>
              <a:t>Кенго</a:t>
            </a:r>
            <a:r>
              <a:rPr lang="uk-UA" sz="2300" b="1" dirty="0" smtClean="0"/>
              <a:t> </a:t>
            </a:r>
            <a:r>
              <a:rPr lang="uk-UA" sz="2300" b="1" dirty="0" err="1"/>
              <a:t>джамп</a:t>
            </a:r>
            <a:r>
              <a:rPr lang="uk-UA" sz="2300" b="1" dirty="0"/>
              <a:t>  (</a:t>
            </a:r>
            <a:r>
              <a:rPr lang="en-US" sz="2300" b="1" dirty="0" err="1"/>
              <a:t>Kangoo</a:t>
            </a:r>
            <a:r>
              <a:rPr lang="en-US" sz="2300" b="1" dirty="0"/>
              <a:t> Jumps</a:t>
            </a:r>
            <a:r>
              <a:rPr lang="en-US" sz="2300" dirty="0"/>
              <a:t>) - </a:t>
            </a:r>
            <a:r>
              <a:rPr lang="uk-UA" sz="2300" dirty="0"/>
              <a:t>це новий стиль аеробіки  в спеціальному взутті, яке має як тренувальну, так і реабілітаційну природу.</a:t>
            </a:r>
          </a:p>
          <a:p>
            <a:r>
              <a:rPr lang="uk-UA" sz="2300" dirty="0"/>
              <a:t>Взуття для </a:t>
            </a:r>
            <a:r>
              <a:rPr lang="uk-UA" sz="2300" dirty="0" err="1"/>
              <a:t>канго</a:t>
            </a:r>
            <a:r>
              <a:rPr lang="uk-UA" sz="2300" dirty="0"/>
              <a:t> </a:t>
            </a:r>
            <a:r>
              <a:rPr lang="uk-UA" sz="2300" dirty="0" err="1"/>
              <a:t>джампа</a:t>
            </a:r>
            <a:r>
              <a:rPr lang="uk-UA" sz="2300" dirty="0"/>
              <a:t> з пружинами, що дозволяє робити стрибки до 70 см у висоту і до 2,5 в довжину.</a:t>
            </a:r>
          </a:p>
          <a:p>
            <a:r>
              <a:rPr lang="uk-UA" sz="2300" dirty="0" err="1"/>
              <a:t>Канго</a:t>
            </a:r>
            <a:r>
              <a:rPr lang="uk-UA" sz="2300" dirty="0"/>
              <a:t> </a:t>
            </a:r>
            <a:r>
              <a:rPr lang="uk-UA" sz="2300" dirty="0" err="1"/>
              <a:t>джамп</a:t>
            </a:r>
            <a:r>
              <a:rPr lang="uk-UA" sz="2300" dirty="0"/>
              <a:t> навантажує все тіло. 30-хвилинне тренування спалює близько 1200-1400 калорій.</a:t>
            </a:r>
          </a:p>
          <a:p>
            <a:r>
              <a:rPr lang="uk-UA" sz="2300" dirty="0"/>
              <a:t>Спеціальна взуття розроблена фізіотерапевтом так, щоб зменшити напругу в суглобах до 80%. Захищає і зміцнює щиколотки, гомілки, коліна, стегна, нижню частину спини і хребта. Готує і мобілізує всі групи м'язів для максимальної ефективності стрибка. </a:t>
            </a:r>
            <a:r>
              <a:rPr lang="uk-UA" sz="2300" dirty="0" err="1"/>
              <a:t>Канго</a:t>
            </a:r>
            <a:r>
              <a:rPr lang="uk-UA" sz="2300" dirty="0"/>
              <a:t> </a:t>
            </a:r>
            <a:r>
              <a:rPr lang="uk-UA" sz="2300" dirty="0" err="1"/>
              <a:t>джапс</a:t>
            </a:r>
            <a:r>
              <a:rPr lang="uk-UA" sz="2300" dirty="0"/>
              <a:t> покращує настрій, тонізує і бореться зі стресом. Покращує поставу. Можна практикувати на відкритому повітрі і в приміщенні.</a:t>
            </a:r>
          </a:p>
          <a:p>
            <a:r>
              <a:rPr lang="uk-UA" sz="2300" dirty="0"/>
              <a:t>Повністю безпечний для осіб різного віку.</a:t>
            </a:r>
          </a:p>
        </p:txBody>
      </p:sp>
    </p:spTree>
    <p:extLst>
      <p:ext uri="{BB962C8B-B14F-4D97-AF65-F5344CB8AC3E}">
        <p14:creationId xmlns:p14="http://schemas.microsoft.com/office/powerpoint/2010/main" val="379623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54990"/>
            <a:ext cx="3817223" cy="199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132856"/>
            <a:ext cx="3392112" cy="25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426346"/>
            <a:ext cx="3817223" cy="254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2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890360" y="1951672"/>
            <a:ext cx="7354047" cy="1815882"/>
          </a:xfrm>
          <a:prstGeom prst="rect">
            <a:avLst/>
          </a:prstGeom>
        </p:spPr>
        <p:txBody>
          <a:bodyPr wrap="square">
            <a:spAutoFit/>
          </a:bodyPr>
          <a:lstStyle/>
          <a:p>
            <a:pPr marL="514350" lvl="0" indent="-514350">
              <a:buFont typeface="+mj-lt"/>
              <a:buAutoNum type="arabicPeriod"/>
            </a:pPr>
            <a:r>
              <a:rPr lang="uk-UA" sz="2800" dirty="0" smtClean="0"/>
              <a:t>Передумови </a:t>
            </a:r>
            <a:r>
              <a:rPr lang="uk-UA" sz="2800" dirty="0"/>
              <a:t>впровадження інноваційних видів рухової активності у гурткову роботу.</a:t>
            </a:r>
          </a:p>
          <a:p>
            <a:pPr marL="514350" lvl="0" indent="-514350">
              <a:buFont typeface="+mj-lt"/>
              <a:buAutoNum type="arabicPeriod"/>
            </a:pPr>
            <a:r>
              <a:rPr lang="uk-UA" sz="2800" dirty="0"/>
              <a:t>Оздоровчі види гімнастики у гуртковій роботі як елемент </a:t>
            </a:r>
            <a:r>
              <a:rPr lang="uk-UA" sz="2800" dirty="0" err="1"/>
              <a:t>інноватики</a:t>
            </a:r>
            <a:r>
              <a:rPr lang="uk-UA" sz="2800" dirty="0"/>
              <a:t>.</a:t>
            </a:r>
          </a:p>
        </p:txBody>
      </p:sp>
      <p:sp>
        <p:nvSpPr>
          <p:cNvPr id="4" name="Прямокутник 3"/>
          <p:cNvSpPr/>
          <p:nvPr/>
        </p:nvSpPr>
        <p:spPr>
          <a:xfrm>
            <a:off x="3607786" y="836712"/>
            <a:ext cx="1856598" cy="923330"/>
          </a:xfrm>
          <a:prstGeom prst="rect">
            <a:avLst/>
          </a:prstGeom>
          <a:noFill/>
        </p:spPr>
        <p:txBody>
          <a:bodyPr wrap="none" lIns="91440" tIns="45720" rIns="91440" bIns="45720">
            <a:spAutoFit/>
          </a:bodyPr>
          <a:lstStyle/>
          <a:p>
            <a:pPr algn="ctr"/>
            <a:r>
              <a:rPr lang="uk-UA"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План</a:t>
            </a:r>
          </a:p>
        </p:txBody>
      </p:sp>
    </p:spTree>
    <p:extLst>
      <p:ext uri="{BB962C8B-B14F-4D97-AF65-F5344CB8AC3E}">
        <p14:creationId xmlns:p14="http://schemas.microsoft.com/office/powerpoint/2010/main" val="1713587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179512" y="764704"/>
            <a:ext cx="8352928" cy="3139321"/>
          </a:xfrm>
          <a:prstGeom prst="rect">
            <a:avLst/>
          </a:prstGeom>
        </p:spPr>
        <p:txBody>
          <a:bodyPr wrap="square">
            <a:spAutoFit/>
          </a:bodyPr>
          <a:lstStyle/>
          <a:p>
            <a:r>
              <a:rPr lang="uk-UA" sz="2200" b="1" dirty="0"/>
              <a:t>"</a:t>
            </a:r>
            <a:r>
              <a:rPr lang="uk-UA" sz="2200" b="1" dirty="0" err="1"/>
              <a:t>Бодіфлекс</a:t>
            </a:r>
            <a:r>
              <a:rPr lang="uk-UA" sz="2200" b="1" dirty="0"/>
              <a:t>" </a:t>
            </a:r>
            <a:r>
              <a:rPr lang="uk-UA" sz="2200" dirty="0"/>
              <a:t>поєднує дихальні й ізотонічні вправи з вправами на розтягування </a:t>
            </a:r>
            <a:r>
              <a:rPr lang="uk-UA" sz="2200" dirty="0" err="1"/>
              <a:t>Бодіфлекс</a:t>
            </a:r>
            <a:r>
              <a:rPr lang="uk-UA" sz="2200" dirty="0"/>
              <a:t> включає нетрадиційну дихальну методику. Особливостями інших дихальних </a:t>
            </a:r>
            <a:r>
              <a:rPr lang="uk-UA" sz="2200" dirty="0" err="1"/>
              <a:t>гімнастик</a:t>
            </a:r>
            <a:r>
              <a:rPr lang="uk-UA" sz="2200" dirty="0"/>
              <a:t> є те, що всі вони спрямовані на тренування дихальних м'язів, або на профілактику та лікування певних захворювань верхніх дихальних шляхів. </a:t>
            </a:r>
            <a:r>
              <a:rPr lang="uk-UA" sz="2200" dirty="0" err="1"/>
              <a:t>Бодіфлекс</a:t>
            </a:r>
            <a:r>
              <a:rPr lang="uk-UA" sz="2200" dirty="0"/>
              <a:t> – це аеробні вправи, при яких людина швидко вдихає і з силою видихає. Вправи пришвидшують ЧСС, дихання і вводять людину в аеробний стан, </a:t>
            </a:r>
            <a:r>
              <a:rPr lang="uk-UA" sz="2200" dirty="0" err="1"/>
              <a:t>заряжають</a:t>
            </a:r>
            <a:r>
              <a:rPr lang="uk-UA" sz="2200" dirty="0"/>
              <a:t> енергією. А це – ефективний засіб схуднення.</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71963"/>
            <a:ext cx="27146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524" y="428625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1" y="427196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86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179512" y="850061"/>
            <a:ext cx="8712968" cy="5355312"/>
          </a:xfrm>
          <a:prstGeom prst="rect">
            <a:avLst/>
          </a:prstGeom>
        </p:spPr>
        <p:txBody>
          <a:bodyPr wrap="square">
            <a:spAutoFit/>
          </a:bodyPr>
          <a:lstStyle/>
          <a:p>
            <a:pPr algn="ctr"/>
            <a:r>
              <a:rPr lang="ru-RU" dirty="0" err="1" smtClean="0"/>
              <a:t>Література</a:t>
            </a:r>
            <a:r>
              <a:rPr lang="ru-RU" dirty="0" smtClean="0"/>
              <a:t>:</a:t>
            </a:r>
          </a:p>
          <a:p>
            <a:pPr marL="342900" indent="-342900">
              <a:buAutoNum type="arabicPeriod"/>
            </a:pPr>
            <a:r>
              <a:rPr lang="ru-RU" dirty="0" err="1" smtClean="0"/>
              <a:t>Валькевич</a:t>
            </a:r>
            <a:r>
              <a:rPr lang="ru-RU" dirty="0" smtClean="0"/>
              <a:t> </a:t>
            </a:r>
            <a:r>
              <a:rPr lang="ru-RU" dirty="0"/>
              <a:t>О.В. </a:t>
            </a:r>
            <a:r>
              <a:rPr lang="ru-RU" dirty="0" err="1"/>
              <a:t>Сучасні</a:t>
            </a:r>
            <a:r>
              <a:rPr lang="ru-RU" dirty="0"/>
              <a:t> </a:t>
            </a:r>
            <a:r>
              <a:rPr lang="ru-RU" dirty="0" err="1"/>
              <a:t>інформаційні</a:t>
            </a:r>
            <a:r>
              <a:rPr lang="ru-RU" dirty="0"/>
              <a:t> </a:t>
            </a:r>
            <a:r>
              <a:rPr lang="ru-RU" dirty="0" err="1"/>
              <a:t>технології</a:t>
            </a:r>
            <a:r>
              <a:rPr lang="ru-RU" dirty="0"/>
              <a:t> у </a:t>
            </a:r>
            <a:r>
              <a:rPr lang="ru-RU" dirty="0" err="1"/>
              <a:t>фізичному</a:t>
            </a:r>
            <a:r>
              <a:rPr lang="ru-RU" dirty="0"/>
              <a:t> </a:t>
            </a:r>
            <a:r>
              <a:rPr lang="ru-RU" dirty="0" err="1"/>
              <a:t>вихованні</a:t>
            </a:r>
            <a:r>
              <a:rPr lang="ru-RU" dirty="0"/>
              <a:t> </a:t>
            </a:r>
            <a:r>
              <a:rPr lang="ru-RU" dirty="0" err="1"/>
              <a:t>школярів</a:t>
            </a:r>
            <a:r>
              <a:rPr lang="ru-RU" dirty="0"/>
              <a:t> / О.В. </a:t>
            </a:r>
            <a:r>
              <a:rPr lang="ru-RU" dirty="0" err="1"/>
              <a:t>Валькевич</a:t>
            </a:r>
            <a:r>
              <a:rPr lang="ru-RU" dirty="0"/>
              <a:t>. – [</a:t>
            </a:r>
            <a:r>
              <a:rPr lang="ru-RU" dirty="0" err="1"/>
              <a:t>Електронний</a:t>
            </a:r>
            <a:r>
              <a:rPr lang="ru-RU" dirty="0"/>
              <a:t> ресурс] – Режим доступу: http://visnyksnu.com.ua/wp-content/uploads/2015/06/Valkevych-O.-V. </a:t>
            </a:r>
            <a:endParaRPr lang="ru-RU" dirty="0" smtClean="0"/>
          </a:p>
          <a:p>
            <a:pPr marL="342900" lvl="0" indent="-342900">
              <a:buFontTx/>
              <a:buAutoNum type="arabicPeriod"/>
            </a:pPr>
            <a:r>
              <a:rPr lang="uk-UA" dirty="0"/>
              <a:t>Даниленко Л. Управління процесом здійснення інноваційної діяльності в системі загальної середньої освіти / Даниленко Л.І. // Післядипломна освіта в Україні. – 2003. - №3. – С.70-74.</a:t>
            </a:r>
          </a:p>
          <a:p>
            <a:pPr marL="342900" indent="-342900">
              <a:buAutoNum type="arabicPeriod"/>
            </a:pPr>
            <a:r>
              <a:rPr lang="uk-UA" dirty="0"/>
              <a:t>Москаленко Н.В. Нові підходи до оздоровлення дітей у загальноосвітніх школах / Н.В. Москаленко // Молода спортивна наука України : зб. наук. праць в галузі фізичної культури та спорту. Вип. 6. – Львів : Панорама,  2002. – Т.1. – С. 329–331. </a:t>
            </a:r>
            <a:endParaRPr lang="uk-UA" dirty="0" smtClean="0"/>
          </a:p>
          <a:p>
            <a:pPr marL="342900" lvl="0" indent="-342900">
              <a:buFontTx/>
              <a:buAutoNum type="arabicPeriod"/>
            </a:pPr>
            <a:r>
              <a:rPr lang="uk-UA" dirty="0" err="1"/>
              <a:t>Стецура</a:t>
            </a:r>
            <a:r>
              <a:rPr lang="uk-UA" dirty="0"/>
              <a:t> Ю.В. Фітнес: шлях до здоров’я і краси. – Донецьк : ТОВ ВКФ «БАО», 2006. – 256 с</a:t>
            </a:r>
            <a:r>
              <a:rPr lang="uk-UA" dirty="0" smtClean="0"/>
              <a:t>.</a:t>
            </a:r>
          </a:p>
          <a:p>
            <a:pPr marL="342900" indent="-342900">
              <a:buFontTx/>
              <a:buAutoNum type="arabicPeriod"/>
            </a:pPr>
            <a:r>
              <a:rPr lang="en-US" dirty="0"/>
              <a:t>Improvement of 5-9th Grades Schoolchildren Physical Education in Ukraine by Using Variable Modules Curriculum / </a:t>
            </a:r>
            <a:r>
              <a:rPr lang="en-US" dirty="0" err="1"/>
              <a:t>Nataliya</a:t>
            </a:r>
            <a:r>
              <a:rPr lang="en-US" dirty="0"/>
              <a:t> </a:t>
            </a:r>
            <a:r>
              <a:rPr lang="en-US" dirty="0" err="1"/>
              <a:t>Sorokolit</a:t>
            </a:r>
            <a:r>
              <a:rPr lang="en-US" dirty="0"/>
              <a:t>, </a:t>
            </a:r>
            <a:r>
              <a:rPr lang="en-US" dirty="0" err="1"/>
              <a:t>Olena</a:t>
            </a:r>
            <a:r>
              <a:rPr lang="en-US" dirty="0"/>
              <a:t> </a:t>
            </a:r>
            <a:r>
              <a:rPr lang="en-US" dirty="0" err="1"/>
              <a:t>Shyyan</a:t>
            </a:r>
            <a:r>
              <a:rPr lang="en-US" dirty="0"/>
              <a:t>, </a:t>
            </a:r>
            <a:r>
              <a:rPr lang="en-US" dirty="0" err="1"/>
              <a:t>Mykola</a:t>
            </a:r>
            <a:r>
              <a:rPr lang="en-US" dirty="0"/>
              <a:t> </a:t>
            </a:r>
            <a:r>
              <a:rPr lang="en-US" dirty="0" err="1"/>
              <a:t>Lukjanchenko</a:t>
            </a:r>
            <a:r>
              <a:rPr lang="en-US" dirty="0"/>
              <a:t>, </a:t>
            </a:r>
            <a:r>
              <a:rPr lang="en-US" dirty="0" err="1"/>
              <a:t>Iryna</a:t>
            </a:r>
            <a:r>
              <a:rPr lang="en-US" dirty="0"/>
              <a:t> </a:t>
            </a:r>
            <a:r>
              <a:rPr lang="en-US" dirty="0" err="1"/>
              <a:t>Turchyk</a:t>
            </a:r>
            <a:r>
              <a:rPr lang="en-US" dirty="0"/>
              <a:t> // Journal of Physical Education and Sport. - 2017. - Vol. 17, suppl. is. 4. - P. 2110 - 2115. </a:t>
            </a:r>
            <a:endParaRPr lang="uk-UA" dirty="0"/>
          </a:p>
          <a:p>
            <a:pPr marL="342900" lvl="0" indent="-342900">
              <a:buFontTx/>
              <a:buAutoNum type="arabicPeriod"/>
            </a:pPr>
            <a:endParaRPr lang="uk-UA" dirty="0"/>
          </a:p>
          <a:p>
            <a:pPr marL="342900" indent="-342900">
              <a:buAutoNum type="arabicPeriod"/>
            </a:pPr>
            <a:endParaRPr lang="ru-RU" dirty="0" smtClean="0"/>
          </a:p>
          <a:p>
            <a:pPr marL="342900" indent="-342900">
              <a:buAutoNum type="arabicPeriod"/>
            </a:pPr>
            <a:endParaRPr lang="uk-UA" dirty="0"/>
          </a:p>
        </p:txBody>
      </p:sp>
      <p:sp>
        <p:nvSpPr>
          <p:cNvPr id="4" name="Прямокутник 3"/>
          <p:cNvSpPr/>
          <p:nvPr/>
        </p:nvSpPr>
        <p:spPr>
          <a:xfrm>
            <a:off x="1821237" y="5543264"/>
            <a:ext cx="5229125"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uk-UA"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Дякую за увагу!</a:t>
            </a:r>
            <a:endParaRPr lang="uk-UA"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7962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WordArt 2"/>
          <p:cNvSpPr>
            <a:spLocks noChangeArrowheads="1" noChangeShapeType="1" noTextEdit="1"/>
          </p:cNvSpPr>
          <p:nvPr/>
        </p:nvSpPr>
        <p:spPr bwMode="auto">
          <a:xfrm>
            <a:off x="395536" y="764704"/>
            <a:ext cx="8352928" cy="936104"/>
          </a:xfrm>
          <a:prstGeom prst="rect">
            <a:avLst/>
          </a:prstGeom>
          <a:ln w="9525">
            <a:solidFill>
              <a:schemeClr val="accent1">
                <a:lumMod val="50000"/>
              </a:schemeClr>
            </a:solidFill>
            <a:round/>
            <a:headEnd/>
            <a:tailEnd/>
          </a:ln>
        </p:spPr>
        <p:txBody>
          <a:bodyPr wrap="none" fromWordArt="1">
            <a:prstTxWarp prst="textPlain">
              <a:avLst>
                <a:gd name="adj" fmla="val 50000"/>
              </a:avLst>
            </a:prstTxWarp>
          </a:bodyPr>
          <a:lstStyle/>
          <a:p>
            <a:pPr algn="ctr" rtl="0">
              <a:buNone/>
            </a:pPr>
            <a:r>
              <a:rPr lang="uk-UA" sz="3600" kern="10" spc="0" dirty="0" smtClean="0">
                <a:ln>
                  <a:noFill/>
                </a:ln>
                <a:solidFill>
                  <a:srgbClr val="336699"/>
                </a:solidFill>
                <a:effectLst>
                  <a:outerShdw dist="45791" dir="2021404" algn="ctr" rotWithShape="0">
                    <a:srgbClr val="B2B2B2">
                      <a:alpha val="80000"/>
                    </a:srgbClr>
                  </a:outerShdw>
                </a:effectLst>
                <a:latin typeface="Times New Roman"/>
                <a:cs typeface="Times New Roman"/>
              </a:rPr>
              <a:t>Передумови впровадження інноваційних видів </a:t>
            </a:r>
          </a:p>
          <a:p>
            <a:pPr algn="ctr" rtl="0">
              <a:buNone/>
            </a:pPr>
            <a:r>
              <a:rPr lang="uk-UA" sz="3600" kern="10" spc="0" dirty="0" smtClean="0">
                <a:ln>
                  <a:noFill/>
                </a:ln>
                <a:solidFill>
                  <a:srgbClr val="336699"/>
                </a:solidFill>
                <a:effectLst>
                  <a:outerShdw dist="45791" dir="2021404" algn="ctr" rotWithShape="0">
                    <a:srgbClr val="B2B2B2">
                      <a:alpha val="80000"/>
                    </a:srgbClr>
                  </a:outerShdw>
                </a:effectLst>
                <a:latin typeface="Times New Roman"/>
                <a:cs typeface="Times New Roman"/>
              </a:rPr>
              <a:t>рухової активності у гурткову роботу</a:t>
            </a:r>
            <a:endParaRPr lang="uk-UA" sz="3600" kern="10" spc="0" dirty="0">
              <a:ln>
                <a:noFill/>
              </a:ln>
              <a:solidFill>
                <a:srgbClr val="336699"/>
              </a:solidFill>
              <a:effectLst>
                <a:outerShdw dist="45791" dir="2021404" algn="ctr" rotWithShape="0">
                  <a:srgbClr val="B2B2B2">
                    <a:alpha val="80000"/>
                  </a:srgbClr>
                </a:outerShdw>
              </a:effectLst>
              <a:latin typeface="Times New Roman"/>
              <a:cs typeface="Times New Roman"/>
            </a:endParaRPr>
          </a:p>
        </p:txBody>
      </p:sp>
      <p:sp>
        <p:nvSpPr>
          <p:cNvPr id="4" name="Прямокутник 3"/>
          <p:cNvSpPr/>
          <p:nvPr/>
        </p:nvSpPr>
        <p:spPr>
          <a:xfrm>
            <a:off x="521296" y="2032217"/>
            <a:ext cx="3456384" cy="864096"/>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rPr>
              <a:t>Низький рівень здоров</a:t>
            </a:r>
            <a:r>
              <a:rPr lang="en-US" sz="2400" dirty="0" smtClean="0">
                <a:solidFill>
                  <a:schemeClr val="tx1"/>
                </a:solidFill>
              </a:rPr>
              <a:t>’</a:t>
            </a:r>
            <a:r>
              <a:rPr lang="uk-UA" sz="2400" dirty="0" smtClean="0">
                <a:solidFill>
                  <a:schemeClr val="tx1"/>
                </a:solidFill>
              </a:rPr>
              <a:t>я</a:t>
            </a:r>
            <a:endParaRPr lang="uk-UA" sz="2400" dirty="0">
              <a:solidFill>
                <a:schemeClr val="tx1"/>
              </a:solidFill>
            </a:endParaRPr>
          </a:p>
        </p:txBody>
      </p:sp>
      <p:sp>
        <p:nvSpPr>
          <p:cNvPr id="6" name="Прямокутник 5"/>
          <p:cNvSpPr/>
          <p:nvPr/>
        </p:nvSpPr>
        <p:spPr>
          <a:xfrm>
            <a:off x="2445652" y="3247434"/>
            <a:ext cx="3456384" cy="864096"/>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rPr>
              <a:t>Недостатній рівень рухової активності</a:t>
            </a:r>
            <a:endParaRPr lang="uk-UA" sz="2400" dirty="0">
              <a:solidFill>
                <a:schemeClr val="tx1"/>
              </a:solidFill>
            </a:endParaRPr>
          </a:p>
        </p:txBody>
      </p:sp>
      <p:sp>
        <p:nvSpPr>
          <p:cNvPr id="7" name="Прямокутник 6"/>
          <p:cNvSpPr/>
          <p:nvPr/>
        </p:nvSpPr>
        <p:spPr>
          <a:xfrm>
            <a:off x="4711080" y="2060848"/>
            <a:ext cx="3456384" cy="864096"/>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rPr>
              <a:t>Високий рівень смертності</a:t>
            </a:r>
            <a:endParaRPr lang="uk-UA" sz="2400" dirty="0">
              <a:solidFill>
                <a:schemeClr val="tx1"/>
              </a:solidFill>
            </a:endParaRPr>
          </a:p>
        </p:txBody>
      </p:sp>
      <p:sp>
        <p:nvSpPr>
          <p:cNvPr id="9" name="Прямокутник 8"/>
          <p:cNvSpPr/>
          <p:nvPr/>
        </p:nvSpPr>
        <p:spPr>
          <a:xfrm>
            <a:off x="4716016" y="4365104"/>
            <a:ext cx="3456384" cy="1512168"/>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rPr>
              <a:t>Гурткова та секційна робота з традиційних видів спорту</a:t>
            </a:r>
            <a:endParaRPr lang="uk-UA" sz="2400" dirty="0">
              <a:solidFill>
                <a:schemeClr val="tx1"/>
              </a:solidFill>
            </a:endParaRPr>
          </a:p>
        </p:txBody>
      </p:sp>
      <p:sp>
        <p:nvSpPr>
          <p:cNvPr id="10" name="Прямокутник 9"/>
          <p:cNvSpPr/>
          <p:nvPr/>
        </p:nvSpPr>
        <p:spPr>
          <a:xfrm>
            <a:off x="521296" y="4365104"/>
            <a:ext cx="3456384" cy="1512168"/>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solidFill>
              </a:rPr>
              <a:t>Низький рівень залучення населення до фізкультурно-оздоровчої роботи</a:t>
            </a:r>
            <a:endParaRPr lang="uk-UA" sz="2400" dirty="0">
              <a:solidFill>
                <a:schemeClr val="tx1"/>
              </a:solidFill>
            </a:endParaRPr>
          </a:p>
        </p:txBody>
      </p:sp>
      <p:cxnSp>
        <p:nvCxnSpPr>
          <p:cNvPr id="11" name="Пряма сполучна лінія 10"/>
          <p:cNvCxnSpPr/>
          <p:nvPr/>
        </p:nvCxnSpPr>
        <p:spPr>
          <a:xfrm flipH="1">
            <a:off x="179512" y="105273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 сполучна лінія 15"/>
          <p:cNvCxnSpPr/>
          <p:nvPr/>
        </p:nvCxnSpPr>
        <p:spPr>
          <a:xfrm flipH="1">
            <a:off x="8748464" y="117655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 сполучна лінія 17"/>
          <p:cNvCxnSpPr/>
          <p:nvPr/>
        </p:nvCxnSpPr>
        <p:spPr>
          <a:xfrm>
            <a:off x="206515" y="1052736"/>
            <a:ext cx="0" cy="4215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 зі стрілкою 23"/>
          <p:cNvCxnSpPr>
            <a:endCxn id="4" idx="1"/>
          </p:cNvCxnSpPr>
          <p:nvPr/>
        </p:nvCxnSpPr>
        <p:spPr>
          <a:xfrm>
            <a:off x="233518" y="2464265"/>
            <a:ext cx="2877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 зі стрілкою 25"/>
          <p:cNvCxnSpPr>
            <a:endCxn id="6" idx="1"/>
          </p:cNvCxnSpPr>
          <p:nvPr/>
        </p:nvCxnSpPr>
        <p:spPr>
          <a:xfrm>
            <a:off x="233518" y="3679482"/>
            <a:ext cx="22121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 зі стрілкою 27"/>
          <p:cNvCxnSpPr/>
          <p:nvPr/>
        </p:nvCxnSpPr>
        <p:spPr>
          <a:xfrm>
            <a:off x="233518" y="5301208"/>
            <a:ext cx="2877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 сполучна лінія 31"/>
          <p:cNvCxnSpPr/>
          <p:nvPr/>
        </p:nvCxnSpPr>
        <p:spPr>
          <a:xfrm>
            <a:off x="8964488" y="1176558"/>
            <a:ext cx="0" cy="4124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 зі стрілкою 33"/>
          <p:cNvCxnSpPr>
            <a:endCxn id="7" idx="3"/>
          </p:cNvCxnSpPr>
          <p:nvPr/>
        </p:nvCxnSpPr>
        <p:spPr>
          <a:xfrm flipH="1">
            <a:off x="8167464" y="2492896"/>
            <a:ext cx="797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 зі стрілкою 36"/>
          <p:cNvCxnSpPr>
            <a:endCxn id="6" idx="3"/>
          </p:cNvCxnSpPr>
          <p:nvPr/>
        </p:nvCxnSpPr>
        <p:spPr>
          <a:xfrm flipH="1">
            <a:off x="5902036" y="3679482"/>
            <a:ext cx="30624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 зі стрілкою 39"/>
          <p:cNvCxnSpPr/>
          <p:nvPr/>
        </p:nvCxnSpPr>
        <p:spPr>
          <a:xfrm flipH="1">
            <a:off x="8172400" y="5268483"/>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92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856" y="116632"/>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4" name="Прямокутник 3"/>
          <p:cNvSpPr/>
          <p:nvPr/>
        </p:nvSpPr>
        <p:spPr>
          <a:xfrm>
            <a:off x="179512" y="548680"/>
            <a:ext cx="8569944"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2400" b="1" cap="none" spc="0" dirty="0">
                <a:ln w="11430"/>
                <a:solidFill>
                  <a:schemeClr val="accent5">
                    <a:lumMod val="75000"/>
                  </a:schemeClr>
                </a:solidFill>
                <a:effectLst>
                  <a:outerShdw blurRad="80000" dist="40000" dir="5040000" algn="tl">
                    <a:srgbClr val="000000">
                      <a:alpha val="30000"/>
                    </a:srgbClr>
                  </a:outerShdw>
                </a:effectLst>
              </a:rPr>
              <a:t>Оздоровчі види </a:t>
            </a:r>
            <a:r>
              <a:rPr lang="uk-UA" sz="2400" b="1" cap="none" spc="0" dirty="0" smtClean="0">
                <a:ln w="11430"/>
                <a:solidFill>
                  <a:schemeClr val="accent5">
                    <a:lumMod val="75000"/>
                  </a:schemeClr>
                </a:solidFill>
                <a:effectLst>
                  <a:outerShdw blurRad="80000" dist="40000" dir="5040000" algn="tl">
                    <a:srgbClr val="000000">
                      <a:alpha val="30000"/>
                    </a:srgbClr>
                  </a:outerShdw>
                </a:effectLst>
              </a:rPr>
              <a:t>гімнастики у </a:t>
            </a:r>
            <a:r>
              <a:rPr lang="uk-UA" sz="2400" b="1" cap="none" spc="0" dirty="0">
                <a:ln w="11430"/>
                <a:solidFill>
                  <a:schemeClr val="accent5">
                    <a:lumMod val="75000"/>
                  </a:schemeClr>
                </a:solidFill>
                <a:effectLst>
                  <a:outerShdw blurRad="80000" dist="40000" dir="5040000" algn="tl">
                    <a:srgbClr val="000000">
                      <a:alpha val="30000"/>
                    </a:srgbClr>
                  </a:outerShdw>
                </a:effectLst>
              </a:rPr>
              <a:t>гуртковій роботі як елемент </a:t>
            </a:r>
            <a:r>
              <a:rPr lang="uk-UA" sz="2400" b="1" cap="none" spc="0" dirty="0" err="1">
                <a:ln w="11430"/>
                <a:solidFill>
                  <a:schemeClr val="accent5">
                    <a:lumMod val="75000"/>
                  </a:schemeClr>
                </a:solidFill>
                <a:effectLst>
                  <a:outerShdw blurRad="80000" dist="40000" dir="5040000" algn="tl">
                    <a:srgbClr val="000000">
                      <a:alpha val="30000"/>
                    </a:srgbClr>
                  </a:outerShdw>
                </a:effectLst>
              </a:rPr>
              <a:t>інноватики</a:t>
            </a:r>
            <a:endParaRPr lang="uk-UA" sz="2400" b="1" cap="none" spc="0" dirty="0">
              <a:ln w="11430"/>
              <a:solidFill>
                <a:schemeClr val="accent5">
                  <a:lumMod val="75000"/>
                </a:schemeClr>
              </a:solidFill>
              <a:effectLst>
                <a:outerShdw blurRad="80000" dist="40000" dir="5040000" algn="tl">
                  <a:srgbClr val="000000">
                    <a:alpha val="30000"/>
                  </a:srgbClr>
                </a:outerShdw>
              </a:effectLst>
            </a:endParaRPr>
          </a:p>
        </p:txBody>
      </p:sp>
      <p:sp>
        <p:nvSpPr>
          <p:cNvPr id="35" name="Округлений прямокутник 34"/>
          <p:cNvSpPr/>
          <p:nvPr/>
        </p:nvSpPr>
        <p:spPr>
          <a:xfrm>
            <a:off x="2123728" y="1379677"/>
            <a:ext cx="5472608" cy="825187"/>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solidFill>
                  <a:schemeClr val="tx1">
                    <a:lumMod val="95000"/>
                    <a:lumOff val="5000"/>
                  </a:schemeClr>
                </a:solidFill>
              </a:rPr>
              <a:t>Інноваційні оздоровчі види </a:t>
            </a:r>
            <a:r>
              <a:rPr lang="uk-UA" sz="2400" dirty="0" smtClean="0">
                <a:solidFill>
                  <a:schemeClr val="tx1">
                    <a:lumMod val="95000"/>
                    <a:lumOff val="5000"/>
                  </a:schemeClr>
                </a:solidFill>
              </a:rPr>
              <a:t>гімнастики</a:t>
            </a:r>
            <a:endParaRPr lang="uk-UA" sz="2400" dirty="0">
              <a:solidFill>
                <a:schemeClr val="tx1">
                  <a:lumMod val="95000"/>
                  <a:lumOff val="5000"/>
                </a:schemeClr>
              </a:solidFill>
            </a:endParaRPr>
          </a:p>
        </p:txBody>
      </p:sp>
      <p:sp>
        <p:nvSpPr>
          <p:cNvPr id="36" name="Округлений прямокутник 35"/>
          <p:cNvSpPr/>
          <p:nvPr/>
        </p:nvSpPr>
        <p:spPr>
          <a:xfrm>
            <a:off x="396181" y="4019316"/>
            <a:ext cx="2112135" cy="80532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smtClean="0">
                <a:solidFill>
                  <a:schemeClr val="tx1">
                    <a:lumMod val="95000"/>
                    <a:lumOff val="5000"/>
                  </a:schemeClr>
                </a:solidFill>
              </a:rPr>
              <a:t>Фітбол-гімнастика</a:t>
            </a:r>
            <a:endParaRPr lang="uk-UA" sz="2400" dirty="0">
              <a:solidFill>
                <a:schemeClr val="tx1">
                  <a:lumMod val="95000"/>
                  <a:lumOff val="5000"/>
                </a:schemeClr>
              </a:solidFill>
            </a:endParaRPr>
          </a:p>
        </p:txBody>
      </p:sp>
      <p:sp>
        <p:nvSpPr>
          <p:cNvPr id="37" name="Округлений прямокутник 36"/>
          <p:cNvSpPr/>
          <p:nvPr/>
        </p:nvSpPr>
        <p:spPr>
          <a:xfrm>
            <a:off x="5329076" y="2317236"/>
            <a:ext cx="3420380" cy="132778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a:solidFill>
                  <a:schemeClr val="tx1">
                    <a:lumMod val="95000"/>
                    <a:lumOff val="5000"/>
                  </a:schemeClr>
                </a:solidFill>
              </a:rPr>
              <a:t>Бодікомбат</a:t>
            </a:r>
            <a:r>
              <a:rPr lang="uk-UA" sz="2400" dirty="0">
                <a:solidFill>
                  <a:schemeClr val="tx1">
                    <a:lumMod val="95000"/>
                    <a:lumOff val="5000"/>
                  </a:schemeClr>
                </a:solidFill>
              </a:rPr>
              <a:t>, </a:t>
            </a:r>
            <a:r>
              <a:rPr lang="uk-UA" sz="2400" dirty="0" err="1">
                <a:solidFill>
                  <a:schemeClr val="tx1">
                    <a:lumMod val="95000"/>
                    <a:lumOff val="5000"/>
                  </a:schemeClr>
                </a:solidFill>
              </a:rPr>
              <a:t>бодіпамп</a:t>
            </a:r>
            <a:r>
              <a:rPr lang="uk-UA" sz="2400" dirty="0">
                <a:solidFill>
                  <a:schemeClr val="tx1">
                    <a:lumMod val="95000"/>
                    <a:lumOff val="5000"/>
                  </a:schemeClr>
                </a:solidFill>
              </a:rPr>
              <a:t> (барил </a:t>
            </a:r>
            <a:r>
              <a:rPr lang="uk-UA" sz="2400" dirty="0" err="1" smtClean="0">
                <a:solidFill>
                  <a:schemeClr val="tx1">
                    <a:lumMod val="95000"/>
                    <a:lumOff val="5000"/>
                  </a:schemeClr>
                </a:solidFill>
              </a:rPr>
              <a:t>воркаут</a:t>
            </a:r>
            <a:r>
              <a:rPr lang="uk-UA" sz="2400" dirty="0" smtClean="0">
                <a:solidFill>
                  <a:schemeClr val="tx1">
                    <a:lumMod val="95000"/>
                    <a:lumOff val="5000"/>
                  </a:schemeClr>
                </a:solidFill>
              </a:rPr>
              <a:t>)</a:t>
            </a:r>
            <a:endParaRPr lang="uk-UA" sz="2400" dirty="0">
              <a:solidFill>
                <a:schemeClr val="tx1">
                  <a:lumMod val="95000"/>
                  <a:lumOff val="5000"/>
                </a:schemeClr>
              </a:solidFill>
            </a:endParaRPr>
          </a:p>
        </p:txBody>
      </p:sp>
      <p:sp>
        <p:nvSpPr>
          <p:cNvPr id="38" name="Округлений прямокутник 37"/>
          <p:cNvSpPr/>
          <p:nvPr/>
        </p:nvSpPr>
        <p:spPr>
          <a:xfrm>
            <a:off x="179512" y="2317236"/>
            <a:ext cx="4680520" cy="132778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solidFill>
                  <a:schemeClr val="tx1">
                    <a:lumMod val="95000"/>
                    <a:lumOff val="5000"/>
                  </a:schemeClr>
                </a:solidFill>
              </a:rPr>
              <a:t>Аеробіка, степ-аеробіка, </a:t>
            </a:r>
            <a:r>
              <a:rPr lang="uk-UA" sz="2400" dirty="0" err="1">
                <a:solidFill>
                  <a:schemeClr val="tx1">
                    <a:lumMod val="95000"/>
                    <a:lumOff val="5000"/>
                  </a:schemeClr>
                </a:solidFill>
              </a:rPr>
              <a:t>аквааеробіка</a:t>
            </a:r>
            <a:r>
              <a:rPr lang="uk-UA" sz="2400" dirty="0">
                <a:solidFill>
                  <a:schemeClr val="tx1">
                    <a:lumMod val="95000"/>
                    <a:lumOff val="5000"/>
                  </a:schemeClr>
                </a:solidFill>
              </a:rPr>
              <a:t>, дубль-аеробіка, </a:t>
            </a:r>
            <a:r>
              <a:rPr lang="uk-UA" sz="2400" dirty="0" err="1" smtClean="0">
                <a:solidFill>
                  <a:schemeClr val="tx1">
                    <a:lumMod val="95000"/>
                    <a:lumOff val="5000"/>
                  </a:schemeClr>
                </a:solidFill>
              </a:rPr>
              <a:t>спінбайк-аеробіка</a:t>
            </a:r>
            <a:endParaRPr lang="uk-UA" sz="2400" dirty="0">
              <a:solidFill>
                <a:schemeClr val="tx1">
                  <a:lumMod val="95000"/>
                  <a:lumOff val="5000"/>
                </a:schemeClr>
              </a:solidFill>
            </a:endParaRPr>
          </a:p>
        </p:txBody>
      </p:sp>
      <p:sp>
        <p:nvSpPr>
          <p:cNvPr id="39" name="Округлений прямокутник 38"/>
          <p:cNvSpPr/>
          <p:nvPr/>
        </p:nvSpPr>
        <p:spPr>
          <a:xfrm>
            <a:off x="5004048" y="3982994"/>
            <a:ext cx="1872208" cy="79019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smtClean="0">
                <a:solidFill>
                  <a:schemeClr val="tx1">
                    <a:lumMod val="95000"/>
                    <a:lumOff val="5000"/>
                  </a:schemeClr>
                </a:solidFill>
              </a:rPr>
              <a:t>Зумба</a:t>
            </a:r>
            <a:endParaRPr lang="uk-UA" sz="2400" dirty="0">
              <a:solidFill>
                <a:schemeClr val="tx1">
                  <a:lumMod val="95000"/>
                  <a:lumOff val="5000"/>
                </a:schemeClr>
              </a:solidFill>
            </a:endParaRPr>
          </a:p>
        </p:txBody>
      </p:sp>
      <p:sp>
        <p:nvSpPr>
          <p:cNvPr id="40" name="Округлений прямокутник 39"/>
          <p:cNvSpPr/>
          <p:nvPr/>
        </p:nvSpPr>
        <p:spPr>
          <a:xfrm>
            <a:off x="2821433" y="3982994"/>
            <a:ext cx="1800200" cy="80532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smtClean="0">
                <a:solidFill>
                  <a:schemeClr val="tx1">
                    <a:lumMod val="95000"/>
                    <a:lumOff val="5000"/>
                  </a:schemeClr>
                </a:solidFill>
              </a:rPr>
              <a:t>Стретчінг</a:t>
            </a:r>
            <a:endParaRPr lang="uk-UA" sz="2400" dirty="0">
              <a:solidFill>
                <a:schemeClr val="tx1">
                  <a:lumMod val="95000"/>
                  <a:lumOff val="5000"/>
                </a:schemeClr>
              </a:solidFill>
            </a:endParaRPr>
          </a:p>
        </p:txBody>
      </p:sp>
      <p:sp>
        <p:nvSpPr>
          <p:cNvPr id="41" name="Округлений прямокутник 40"/>
          <p:cNvSpPr/>
          <p:nvPr/>
        </p:nvSpPr>
        <p:spPr>
          <a:xfrm>
            <a:off x="7242842" y="3943871"/>
            <a:ext cx="1506614" cy="83895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chemeClr val="tx1">
                    <a:lumMod val="95000"/>
                    <a:lumOff val="5000"/>
                  </a:schemeClr>
                </a:solidFill>
              </a:rPr>
              <a:t>Босу</a:t>
            </a:r>
            <a:endParaRPr lang="uk-UA" sz="2400" dirty="0">
              <a:solidFill>
                <a:schemeClr val="tx1">
                  <a:lumMod val="95000"/>
                  <a:lumOff val="5000"/>
                </a:schemeClr>
              </a:solidFill>
            </a:endParaRPr>
          </a:p>
        </p:txBody>
      </p:sp>
      <p:sp>
        <p:nvSpPr>
          <p:cNvPr id="42" name="Округлений прямокутник 41"/>
          <p:cNvSpPr/>
          <p:nvPr/>
        </p:nvSpPr>
        <p:spPr>
          <a:xfrm>
            <a:off x="407637" y="5135741"/>
            <a:ext cx="2089224" cy="83960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smtClean="0">
                <a:solidFill>
                  <a:schemeClr val="tx1">
                    <a:lumMod val="95000"/>
                    <a:lumOff val="5000"/>
                  </a:schemeClr>
                </a:solidFill>
              </a:rPr>
              <a:t>Джампінг</a:t>
            </a:r>
            <a:endParaRPr lang="uk-UA" sz="2400" dirty="0">
              <a:solidFill>
                <a:schemeClr val="tx1">
                  <a:lumMod val="95000"/>
                  <a:lumOff val="5000"/>
                </a:schemeClr>
              </a:solidFill>
            </a:endParaRPr>
          </a:p>
        </p:txBody>
      </p:sp>
      <p:sp>
        <p:nvSpPr>
          <p:cNvPr id="43" name="Округлений прямокутник 42"/>
          <p:cNvSpPr/>
          <p:nvPr/>
        </p:nvSpPr>
        <p:spPr>
          <a:xfrm>
            <a:off x="5004048" y="5135741"/>
            <a:ext cx="2035218" cy="83960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smtClean="0">
                <a:solidFill>
                  <a:schemeClr val="tx1">
                    <a:lumMod val="95000"/>
                    <a:lumOff val="5000"/>
                  </a:schemeClr>
                </a:solidFill>
              </a:rPr>
              <a:t>Флай-</a:t>
            </a:r>
            <a:endParaRPr lang="uk-UA" sz="2400" dirty="0" smtClean="0">
              <a:solidFill>
                <a:schemeClr val="tx1">
                  <a:lumMod val="95000"/>
                  <a:lumOff val="5000"/>
                </a:schemeClr>
              </a:solidFill>
            </a:endParaRPr>
          </a:p>
          <a:p>
            <a:pPr algn="ctr"/>
            <a:r>
              <a:rPr lang="uk-UA" sz="2400" dirty="0" smtClean="0">
                <a:solidFill>
                  <a:schemeClr val="tx1">
                    <a:lumMod val="95000"/>
                    <a:lumOff val="5000"/>
                  </a:schemeClr>
                </a:solidFill>
              </a:rPr>
              <a:t>фітнес</a:t>
            </a:r>
            <a:endParaRPr lang="uk-UA" sz="2400" dirty="0">
              <a:solidFill>
                <a:schemeClr val="tx1">
                  <a:lumMod val="95000"/>
                  <a:lumOff val="5000"/>
                </a:schemeClr>
              </a:solidFill>
            </a:endParaRPr>
          </a:p>
        </p:txBody>
      </p:sp>
      <p:sp>
        <p:nvSpPr>
          <p:cNvPr id="44" name="Округлений прямокутник 43"/>
          <p:cNvSpPr/>
          <p:nvPr/>
        </p:nvSpPr>
        <p:spPr>
          <a:xfrm>
            <a:off x="7198077" y="5135741"/>
            <a:ext cx="1551379" cy="83960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smtClean="0">
                <a:solidFill>
                  <a:schemeClr val="tx1">
                    <a:lumMod val="95000"/>
                    <a:lumOff val="5000"/>
                  </a:schemeClr>
                </a:solidFill>
              </a:rPr>
              <a:t>Слайд-</a:t>
            </a:r>
            <a:endParaRPr lang="uk-UA" sz="2400" dirty="0" smtClean="0">
              <a:solidFill>
                <a:schemeClr val="tx1">
                  <a:lumMod val="95000"/>
                  <a:lumOff val="5000"/>
                </a:schemeClr>
              </a:solidFill>
            </a:endParaRPr>
          </a:p>
          <a:p>
            <a:pPr algn="ctr"/>
            <a:r>
              <a:rPr lang="uk-UA" sz="2400" dirty="0" smtClean="0">
                <a:solidFill>
                  <a:schemeClr val="tx1">
                    <a:lumMod val="95000"/>
                    <a:lumOff val="5000"/>
                  </a:schemeClr>
                </a:solidFill>
              </a:rPr>
              <a:t>аеробіка</a:t>
            </a:r>
            <a:endParaRPr lang="uk-UA" sz="2400" dirty="0">
              <a:solidFill>
                <a:schemeClr val="tx1">
                  <a:lumMod val="95000"/>
                  <a:lumOff val="5000"/>
                </a:schemeClr>
              </a:solidFill>
            </a:endParaRPr>
          </a:p>
        </p:txBody>
      </p:sp>
      <p:sp>
        <p:nvSpPr>
          <p:cNvPr id="45" name="Округлений прямокутник 44"/>
          <p:cNvSpPr/>
          <p:nvPr/>
        </p:nvSpPr>
        <p:spPr>
          <a:xfrm>
            <a:off x="2800158" y="5135741"/>
            <a:ext cx="2031516" cy="83960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err="1" smtClean="0">
                <a:solidFill>
                  <a:schemeClr val="tx1">
                    <a:lumMod val="95000"/>
                    <a:lumOff val="5000"/>
                  </a:schemeClr>
                </a:solidFill>
              </a:rPr>
              <a:t>Кенго-джамп</a:t>
            </a:r>
            <a:endParaRPr lang="uk-UA" sz="2400" dirty="0">
              <a:solidFill>
                <a:schemeClr val="tx1">
                  <a:lumMod val="95000"/>
                  <a:lumOff val="5000"/>
                </a:schemeClr>
              </a:solidFill>
            </a:endParaRPr>
          </a:p>
        </p:txBody>
      </p:sp>
    </p:spTree>
    <p:extLst>
      <p:ext uri="{BB962C8B-B14F-4D97-AF65-F5344CB8AC3E}">
        <p14:creationId xmlns:p14="http://schemas.microsoft.com/office/powerpoint/2010/main" val="123743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179512" y="692696"/>
            <a:ext cx="4824536" cy="2677656"/>
          </a:xfrm>
          <a:prstGeom prst="rect">
            <a:avLst/>
          </a:prstGeom>
        </p:spPr>
        <p:txBody>
          <a:bodyPr wrap="square">
            <a:spAutoFit/>
          </a:bodyPr>
          <a:lstStyle/>
          <a:p>
            <a:r>
              <a:rPr lang="uk-UA" sz="2400" b="1" dirty="0"/>
              <a:t>Аеробіка – </a:t>
            </a:r>
            <a:r>
              <a:rPr lang="uk-UA" sz="2400" dirty="0"/>
              <a:t>комплекс фізичних вправ, який виконується під музику і носить аеробний характер. За більш, ніж</a:t>
            </a:r>
            <a:r>
              <a:rPr lang="uk-UA" sz="2400" b="1" dirty="0"/>
              <a:t> </a:t>
            </a:r>
            <a:r>
              <a:rPr lang="uk-UA" sz="2400" dirty="0"/>
              <a:t>тридцять років від класичної аеробіки, яку розробила Джейн </a:t>
            </a:r>
            <a:r>
              <a:rPr lang="uk-UA" sz="2400" dirty="0" err="1"/>
              <a:t>Фонда</a:t>
            </a:r>
            <a:r>
              <a:rPr lang="uk-UA" sz="2400" dirty="0"/>
              <a:t>, відокремилося понад 20 видів.</a:t>
            </a:r>
            <a:r>
              <a:rPr lang="uk-UA" sz="2400" b="1" dirty="0"/>
              <a:t> </a:t>
            </a:r>
            <a:endParaRPr lang="uk-UA" sz="2400" dirty="0"/>
          </a:p>
        </p:txBody>
      </p:sp>
      <p:sp>
        <p:nvSpPr>
          <p:cNvPr id="4" name="Прямокутник 3"/>
          <p:cNvSpPr/>
          <p:nvPr/>
        </p:nvSpPr>
        <p:spPr>
          <a:xfrm>
            <a:off x="231934" y="3429000"/>
            <a:ext cx="8444521" cy="2677656"/>
          </a:xfrm>
          <a:prstGeom prst="rect">
            <a:avLst/>
          </a:prstGeom>
        </p:spPr>
        <p:txBody>
          <a:bodyPr wrap="square">
            <a:spAutoFit/>
          </a:bodyPr>
          <a:lstStyle/>
          <a:p>
            <a:pPr indent="457200"/>
            <a:r>
              <a:rPr lang="uk-UA" sz="2400" dirty="0"/>
              <a:t>Аеробні вправи</a:t>
            </a:r>
            <a:r>
              <a:rPr lang="uk-UA" sz="2400" b="1" dirty="0"/>
              <a:t> </a:t>
            </a:r>
            <a:r>
              <a:rPr lang="uk-UA" sz="2400" dirty="0"/>
              <a:t>відносяться до таких видів фізичного навантаження, при яких необхідна наявність кисню упродовж тривалого часу. Вони спонукають організм людини збільшувати споживання кисню, внаслідок цього відбуваються сприятливі зміни в легенях, серці та судинній системі. Програма усіх видів аеробіки складається з розминки, аеробної фази, силового навантаження та заминки.</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3" y="706818"/>
            <a:ext cx="3888431" cy="257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43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5" name="Прямокутник 4"/>
          <p:cNvSpPr/>
          <p:nvPr/>
        </p:nvSpPr>
        <p:spPr>
          <a:xfrm>
            <a:off x="4355976" y="980728"/>
            <a:ext cx="4572000" cy="3046988"/>
          </a:xfrm>
          <a:prstGeom prst="rect">
            <a:avLst/>
          </a:prstGeom>
        </p:spPr>
        <p:txBody>
          <a:bodyPr>
            <a:spAutoFit/>
          </a:bodyPr>
          <a:lstStyle/>
          <a:p>
            <a:r>
              <a:rPr lang="uk-UA" sz="2400" b="1" dirty="0"/>
              <a:t>Степ–аеробіка</a:t>
            </a:r>
            <a:r>
              <a:rPr lang="uk-UA" sz="2400" dirty="0"/>
              <a:t> – танцювальні заняття з використанням спеціальної сходинки (платформи). Для початківців висота </a:t>
            </a:r>
            <a:r>
              <a:rPr lang="uk-UA" sz="2400" dirty="0" smtClean="0"/>
              <a:t>платформи – 20 </a:t>
            </a:r>
            <a:r>
              <a:rPr lang="uk-UA" sz="2400" dirty="0"/>
              <a:t>см, а для </a:t>
            </a:r>
            <a:r>
              <a:rPr lang="uk-UA" sz="2400" dirty="0" smtClean="0"/>
              <a:t>підготовлених – 30 </a:t>
            </a:r>
            <a:r>
              <a:rPr lang="uk-UA" sz="2400" dirty="0"/>
              <a:t>см, </a:t>
            </a:r>
            <a:r>
              <a:rPr lang="uk-UA" sz="2400" dirty="0" smtClean="0"/>
              <a:t>ширина – 50 </a:t>
            </a:r>
            <a:r>
              <a:rPr lang="uk-UA" sz="2400" dirty="0"/>
              <a:t>см. Нараховується близько 200 способів підйому і сходження. </a:t>
            </a:r>
          </a:p>
        </p:txBody>
      </p:sp>
      <p:sp>
        <p:nvSpPr>
          <p:cNvPr id="6" name="Прямокутник 5"/>
          <p:cNvSpPr/>
          <p:nvPr/>
        </p:nvSpPr>
        <p:spPr>
          <a:xfrm>
            <a:off x="323528" y="4221088"/>
            <a:ext cx="8604448" cy="1938992"/>
          </a:xfrm>
          <a:prstGeom prst="rect">
            <a:avLst/>
          </a:prstGeom>
        </p:spPr>
        <p:txBody>
          <a:bodyPr wrap="square">
            <a:spAutoFit/>
          </a:bodyPr>
          <a:lstStyle/>
          <a:p>
            <a:pPr indent="457200"/>
            <a:r>
              <a:rPr lang="uk-UA" sz="2400" dirty="0"/>
              <a:t>Застосування гантелі вагою до 2 кг дає навантаження і на плечовий пояс. Рухи в степ-фітнесі досить прості, тому підходять для людей різного віку і рівня підготовленості. Вони чудово розвивають рухові якості, координацію рухів, поліпшують фігуру, особливо форми сідниць, стегон, гомілок.</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33" y="1352094"/>
            <a:ext cx="4114743"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43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395536" y="1124744"/>
            <a:ext cx="8136904" cy="1569660"/>
          </a:xfrm>
          <a:prstGeom prst="rect">
            <a:avLst/>
          </a:prstGeom>
        </p:spPr>
        <p:txBody>
          <a:bodyPr wrap="square">
            <a:spAutoFit/>
          </a:bodyPr>
          <a:lstStyle/>
          <a:p>
            <a:r>
              <a:rPr lang="uk-UA" sz="2400" dirty="0"/>
              <a:t>Дубль–степ – різновид степ–аеробіки: заняття проводяться не на одній, а відразу на двох платформах. Рухи розвивають рухові якості, координацію рухів, поліпшують фігуру, особливо форми сідниць, стегон, </a:t>
            </a:r>
            <a:r>
              <a:rPr lang="uk-UA" sz="2400" dirty="0" smtClean="0"/>
              <a:t>гомілок.</a:t>
            </a:r>
            <a:endParaRPr lang="uk-UA"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810022"/>
            <a:ext cx="5688632" cy="319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43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179512" y="692696"/>
            <a:ext cx="4608512" cy="2677656"/>
          </a:xfrm>
          <a:prstGeom prst="rect">
            <a:avLst/>
          </a:prstGeom>
        </p:spPr>
        <p:txBody>
          <a:bodyPr wrap="square">
            <a:spAutoFit/>
          </a:bodyPr>
          <a:lstStyle/>
          <a:p>
            <a:pPr indent="457200"/>
            <a:r>
              <a:rPr lang="uk-UA" sz="2400" dirty="0" err="1">
                <a:solidFill>
                  <a:schemeClr val="tx1">
                    <a:lumMod val="95000"/>
                    <a:lumOff val="5000"/>
                  </a:schemeClr>
                </a:solidFill>
              </a:rPr>
              <a:t>Спінбайк–аеробіка</a:t>
            </a:r>
            <a:r>
              <a:rPr lang="uk-UA" sz="2400" dirty="0">
                <a:solidFill>
                  <a:schemeClr val="tx1">
                    <a:lumMod val="95000"/>
                    <a:lumOff val="5000"/>
                  </a:schemeClr>
                </a:solidFill>
              </a:rPr>
              <a:t> – представляє  комплекс модифікованих вправ на велотренажерах, які виконуються груповим методом, під музичний супровід, який повинен відповідати характеру роботи.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873" y="976223"/>
            <a:ext cx="4122787" cy="230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кутник 3"/>
          <p:cNvSpPr/>
          <p:nvPr/>
        </p:nvSpPr>
        <p:spPr>
          <a:xfrm>
            <a:off x="321408" y="3433144"/>
            <a:ext cx="8548251" cy="3046988"/>
          </a:xfrm>
          <a:prstGeom prst="rect">
            <a:avLst/>
          </a:prstGeom>
        </p:spPr>
        <p:txBody>
          <a:bodyPr wrap="square">
            <a:spAutoFit/>
          </a:bodyPr>
          <a:lstStyle/>
          <a:p>
            <a:pPr indent="457200"/>
            <a:r>
              <a:rPr lang="uk-UA" sz="2400" dirty="0" err="1">
                <a:solidFill>
                  <a:schemeClr val="tx1">
                    <a:lumMod val="95000"/>
                    <a:lumOff val="5000"/>
                  </a:schemeClr>
                </a:solidFill>
              </a:rPr>
              <a:t>Спінбайк–аеробіка</a:t>
            </a:r>
            <a:r>
              <a:rPr lang="uk-UA" sz="2400" dirty="0">
                <a:solidFill>
                  <a:schemeClr val="tx1">
                    <a:lumMod val="95000"/>
                    <a:lumOff val="5000"/>
                  </a:schemeClr>
                </a:solidFill>
              </a:rPr>
              <a:t> забезпечує широкий діапазон навантаження різної спрямованості і величини. </a:t>
            </a:r>
            <a:r>
              <a:rPr lang="uk-UA" sz="2400" dirty="0" smtClean="0">
                <a:solidFill>
                  <a:schemeClr val="tx1">
                    <a:lumMod val="95000"/>
                    <a:lumOff val="5000"/>
                  </a:schemeClr>
                </a:solidFill>
              </a:rPr>
              <a:t>В </a:t>
            </a:r>
            <a:r>
              <a:rPr lang="uk-UA" sz="2400" dirty="0">
                <a:solidFill>
                  <a:schemeClr val="tx1">
                    <a:lumMod val="95000"/>
                    <a:lumOff val="5000"/>
                  </a:schemeClr>
                </a:solidFill>
              </a:rPr>
              <a:t>результаті виконання базових комплексів </a:t>
            </a:r>
            <a:r>
              <a:rPr lang="uk-UA" sz="2400" dirty="0" err="1">
                <a:solidFill>
                  <a:schemeClr val="tx1">
                    <a:lumMod val="95000"/>
                    <a:lumOff val="5000"/>
                  </a:schemeClr>
                </a:solidFill>
              </a:rPr>
              <a:t>спінбайк–аеробіки</a:t>
            </a:r>
            <a:r>
              <a:rPr lang="uk-UA" sz="2400" dirty="0">
                <a:solidFill>
                  <a:schemeClr val="tx1">
                    <a:lumMod val="95000"/>
                    <a:lumOff val="5000"/>
                  </a:schemeClr>
                </a:solidFill>
              </a:rPr>
              <a:t> спостерігається ріст показників аеробного і анаеробного енергозабезпечення організму, статичної і динамічної сили, швидкісно-силових можливостей. Заняття </a:t>
            </a:r>
            <a:r>
              <a:rPr lang="uk-UA" sz="2400" dirty="0" err="1">
                <a:solidFill>
                  <a:schemeClr val="tx1">
                    <a:lumMod val="95000"/>
                    <a:lumOff val="5000"/>
                  </a:schemeClr>
                </a:solidFill>
              </a:rPr>
              <a:t>спінбайк–аеробіки</a:t>
            </a:r>
            <a:r>
              <a:rPr lang="uk-UA" sz="2400" dirty="0">
                <a:solidFill>
                  <a:schemeClr val="tx1">
                    <a:lumMod val="95000"/>
                    <a:lumOff val="5000"/>
                  </a:schemeClr>
                </a:solidFill>
              </a:rPr>
              <a:t> сприяють позитивній динаміці рівня фізичного стану, які займаються і є ефективним засобом кондиційного </a:t>
            </a:r>
            <a:r>
              <a:rPr lang="uk-UA" sz="2400" dirty="0" smtClean="0">
                <a:solidFill>
                  <a:schemeClr val="tx1">
                    <a:lumMod val="95000"/>
                    <a:lumOff val="5000"/>
                  </a:schemeClr>
                </a:solidFill>
              </a:rPr>
              <a:t>тренування. </a:t>
            </a:r>
            <a:endParaRPr lang="uk-UA" sz="2400" dirty="0">
              <a:solidFill>
                <a:schemeClr val="tx1">
                  <a:lumMod val="95000"/>
                  <a:lumOff val="5000"/>
                </a:schemeClr>
              </a:solidFill>
            </a:endParaRPr>
          </a:p>
        </p:txBody>
      </p:sp>
    </p:spTree>
    <p:extLst>
      <p:ext uri="{BB962C8B-B14F-4D97-AF65-F5344CB8AC3E}">
        <p14:creationId xmlns:p14="http://schemas.microsoft.com/office/powerpoint/2010/main" val="1237439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418058"/>
          </a:xfrm>
        </p:spPr>
        <p:txBody>
          <a:bodyPr>
            <a:normAutofit/>
          </a:bodyPr>
          <a:lstStyle/>
          <a:p>
            <a:r>
              <a:rPr lang="uk-UA" sz="1600" dirty="0" smtClean="0">
                <a:solidFill>
                  <a:schemeClr val="tx2">
                    <a:lumMod val="75000"/>
                  </a:schemeClr>
                </a:solidFill>
                <a:latin typeface="Times New Roman" pitchFamily="18" charset="0"/>
                <a:cs typeface="Times New Roman" pitchFamily="18" charset="0"/>
              </a:rPr>
              <a:t>Львівський державний університет фізичної культури імені Івана </a:t>
            </a:r>
            <a:r>
              <a:rPr lang="uk-UA" sz="1600" dirty="0" err="1" smtClean="0">
                <a:solidFill>
                  <a:schemeClr val="tx2">
                    <a:lumMod val="75000"/>
                  </a:schemeClr>
                </a:solidFill>
                <a:latin typeface="Times New Roman" pitchFamily="18" charset="0"/>
                <a:cs typeface="Times New Roman" pitchFamily="18" charset="0"/>
              </a:rPr>
              <a:t>Боберського</a:t>
            </a:r>
            <a:endParaRPr lang="uk-UA" sz="1600" dirty="0">
              <a:solidFill>
                <a:schemeClr val="tx2">
                  <a:lumMod val="75000"/>
                </a:schemeClr>
              </a:solidFill>
              <a:latin typeface="Times New Roman" pitchFamily="18" charset="0"/>
              <a:cs typeface="Times New Roman" pitchFamily="18" charset="0"/>
            </a:endParaRPr>
          </a:p>
        </p:txBody>
      </p:sp>
      <p:sp>
        <p:nvSpPr>
          <p:cNvPr id="8" name="Прямокутник 7"/>
          <p:cNvSpPr/>
          <p:nvPr/>
        </p:nvSpPr>
        <p:spPr>
          <a:xfrm>
            <a:off x="179512" y="6309320"/>
            <a:ext cx="1619672" cy="369332"/>
          </a:xfrm>
          <a:prstGeom prst="rect">
            <a:avLst/>
          </a:prstGeom>
        </p:spPr>
        <p:txBody>
          <a:bodyPr wrap="square">
            <a:spAutoFit/>
          </a:bodyPr>
          <a:lstStyle/>
          <a:p>
            <a:r>
              <a:rPr lang="uk-UA" dirty="0" err="1" smtClean="0">
                <a:latin typeface="Times New Roman" pitchFamily="18" charset="0"/>
                <a:cs typeface="Times New Roman" pitchFamily="18" charset="0"/>
              </a:rPr>
              <a:t>Сороколіт</a:t>
            </a:r>
            <a:r>
              <a:rPr lang="uk-UA" dirty="0" smtClean="0">
                <a:latin typeface="Times New Roman" pitchFamily="18" charset="0"/>
                <a:cs typeface="Times New Roman" pitchFamily="18" charset="0"/>
              </a:rPr>
              <a:t> Н.С</a:t>
            </a:r>
            <a:endParaRPr lang="uk-UA" dirty="0">
              <a:latin typeface="Times New Roman" pitchFamily="18" charset="0"/>
              <a:cs typeface="Times New Roman" pitchFamily="18" charset="0"/>
            </a:endParaRPr>
          </a:p>
        </p:txBody>
      </p:sp>
      <p:sp>
        <p:nvSpPr>
          <p:cNvPr id="3" name="Прямокутник 2"/>
          <p:cNvSpPr/>
          <p:nvPr/>
        </p:nvSpPr>
        <p:spPr>
          <a:xfrm>
            <a:off x="279207" y="548680"/>
            <a:ext cx="8568952" cy="3139321"/>
          </a:xfrm>
          <a:prstGeom prst="rect">
            <a:avLst/>
          </a:prstGeom>
        </p:spPr>
        <p:txBody>
          <a:bodyPr wrap="square">
            <a:spAutoFit/>
          </a:bodyPr>
          <a:lstStyle/>
          <a:p>
            <a:r>
              <a:rPr lang="uk-UA" sz="2200" dirty="0" err="1"/>
              <a:t>Бодікомбат</a:t>
            </a:r>
            <a:r>
              <a:rPr lang="uk-UA" sz="2200" dirty="0"/>
              <a:t>. В основі цієї системи лежить комплекс рухів з реально існуючих єдиноборств: карате, кікбоксингу, </a:t>
            </a:r>
            <a:r>
              <a:rPr lang="uk-UA" sz="2200" dirty="0" err="1"/>
              <a:t>тай-чі</a:t>
            </a:r>
            <a:r>
              <a:rPr lang="uk-UA" sz="2200" dirty="0"/>
              <a:t> у танцювальних зв’язках. Хореографія, рухи й музика спеціально підібрані таким чином, щоб створити атмосферу підвищеної енергетики, активності, мобільності. Удари руками, ногами виконуються у повітря в аеробному режимі із застосуванням анаеробних навантажень. Під час розминки розучуються основні елементи: удари, махи, щоб створити різноманітні комбінації. Навантаження відбуваються на всі групи м’язів.</a:t>
            </a:r>
          </a:p>
        </p:txBody>
      </p:sp>
      <p:sp>
        <p:nvSpPr>
          <p:cNvPr id="4" name="Прямокутник 3"/>
          <p:cNvSpPr/>
          <p:nvPr/>
        </p:nvSpPr>
        <p:spPr>
          <a:xfrm>
            <a:off x="179512" y="3658884"/>
            <a:ext cx="8784976" cy="2862322"/>
          </a:xfrm>
          <a:prstGeom prst="rect">
            <a:avLst/>
          </a:prstGeom>
        </p:spPr>
        <p:txBody>
          <a:bodyPr wrap="square">
            <a:spAutoFit/>
          </a:bodyPr>
          <a:lstStyle/>
          <a:p>
            <a:r>
              <a:rPr lang="uk-UA" sz="2000" dirty="0" err="1"/>
              <a:t>Бодіпамп</a:t>
            </a:r>
            <a:r>
              <a:rPr lang="uk-UA" sz="2000" dirty="0"/>
              <a:t> (барил </a:t>
            </a:r>
            <a:r>
              <a:rPr lang="uk-UA" sz="2000" dirty="0" err="1"/>
              <a:t>воркаут</a:t>
            </a:r>
            <a:r>
              <a:rPr lang="uk-UA" sz="2000" dirty="0"/>
              <a:t>). </a:t>
            </a:r>
            <a:r>
              <a:rPr lang="uk-UA" sz="2000" dirty="0" err="1"/>
              <a:t>Бодіпамп</a:t>
            </a:r>
            <a:r>
              <a:rPr lang="uk-UA" sz="2000" dirty="0"/>
              <a:t> – комплексна система силового тренування з використанням штанги з регульованою вагою. Завдяки тренуванню за цієї програмою проробляються, зміцнюються і приводяться в тонус усі м’язи тіла. Барил </a:t>
            </a:r>
            <a:r>
              <a:rPr lang="uk-UA" sz="2000" dirty="0" err="1"/>
              <a:t>воркаут</a:t>
            </a:r>
            <a:r>
              <a:rPr lang="uk-UA" sz="2000" dirty="0"/>
              <a:t> – набір інтенсивних вправ із досить легкою вагою штанги, гантелей, що виконуються під музику. Таке тренування поліпшує кровообіг і навантажує ту частину судин, які зазвичай залишаються не задіяними. Це, в свою чергу, поліпшує здатність людини швидко відновлюватися після навантажень, розвиває витривалість і поліпшує загальну форму.</a:t>
            </a:r>
          </a:p>
        </p:txBody>
      </p:sp>
    </p:spTree>
    <p:extLst>
      <p:ext uri="{BB962C8B-B14F-4D97-AF65-F5344CB8AC3E}">
        <p14:creationId xmlns:p14="http://schemas.microsoft.com/office/powerpoint/2010/main" val="1237439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104</TotalTime>
  <Words>1828</Words>
  <Application>Microsoft Office PowerPoint</Application>
  <PresentationFormat>Екран (4:3)</PresentationFormat>
  <Paragraphs>113</Paragraphs>
  <Slides>21</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21</vt:i4>
      </vt:variant>
    </vt:vector>
  </HeadingPairs>
  <TitlesOfParts>
    <vt:vector size="22" baseType="lpstr">
      <vt:lpstr>Апекс</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lpstr>Львівський державний університет фізичної культури імені Івана Боберського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Львівський державний університет фізичної культури імені Івана Боберського</dc:title>
  <dc:creator>Sara Yasmeen (Wipro Technologies)</dc:creator>
  <cp:lastModifiedBy>Alyssa</cp:lastModifiedBy>
  <cp:revision>24</cp:revision>
  <dcterms:created xsi:type="dcterms:W3CDTF">2010-02-23T11:30:32Z</dcterms:created>
  <dcterms:modified xsi:type="dcterms:W3CDTF">2020-04-28T10:12:30Z</dcterms:modified>
</cp:coreProperties>
</file>