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195F7-94AB-451C-9DC9-75EAE8A38CCA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0D4A7-32BC-4EDC-980E-9D4654A6F1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7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09.04.2020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eadbookz.com/book/172/5545.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77" y="692696"/>
            <a:ext cx="1540895" cy="223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195736" y="105273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Лекція 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  <a:endParaRPr lang="uk-UA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lang="uk-UA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Тема: 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Поняття про «інновації», ключові терміни навчального спецкурсу</a:t>
            </a:r>
            <a:r>
              <a:rPr lang="uk-UA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uk-UA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707904" y="2465917"/>
            <a:ext cx="3412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навчальної дисципліни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899592" y="2967335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«ІННОВАЦІЙНІ </a:t>
            </a:r>
            <a:r>
              <a:rPr lang="ru-RU" sz="24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ПЕДАГОГІЧНІ ТЕХНОЛОГІЇ У </a:t>
            </a:r>
            <a:r>
              <a:rPr lang="ru-RU" sz="2400" b="1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ФІЗИЧНОМУ ВИХОВАННІ</a:t>
            </a:r>
            <a:r>
              <a:rPr lang="ru-RU" sz="24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uk-UA" sz="24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067136" y="3933056"/>
            <a:ext cx="76093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студентів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курсу факультету педагогічної освіти, спеціальність 014.11 – Середня освіта (фізична культура)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648072" y="5373216"/>
            <a:ext cx="8028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Доцент кафедри теорії та методики фізичної культури</a:t>
            </a:r>
          </a:p>
          <a:p>
            <a:pPr algn="ctr"/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Н.С.,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к.фіз.вих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., доцент, Заслужений учитель України</a:t>
            </a:r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600" b="1" smtClean="0"/>
              <a:t>1</a:t>
            </a:fld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371246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79512" y="515682"/>
            <a:ext cx="88569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Тренінг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форма активного навчання, спрямована на засвоєння теоретичних т знань та практичних умінь, формування необхідних навичок, виявлення та вироблення засобів подолання типових труднощів через аналіз конкретних прикладів проведення групових дискусій.</a:t>
            </a:r>
          </a:p>
          <a:p>
            <a:pPr indent="450000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Стер-клас, майстер-клас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тематична групова форма з підвищення кваліфікації спеціалістів, яка заснована на успішному (передовому) педагогічному досвіді одного чи двох учителів-практиків.</a:t>
            </a:r>
          </a:p>
          <a:p>
            <a:pPr indent="450000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Мозковий штурм, мозкова атака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– ефективна форма навчання, в основі якої стимулювання нових ідей та творчих пропозицій, пошуку швидкого та легкого шляху вирішення складних проблем і прийняття рішень. Мозковий штурм слово англ. Походження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brain storming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) – оперативний метод вирішення проблеми на основі стимулювання творчої активності, при якому учасникам обговорення пропонують висловлювати якомога більшу кількість варіантів рішення, у тому числі найфантастичніших. Мозковий штурм – одна із сучасних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000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групових занять у системі освіти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10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611560" y="90872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Завдання мозкового штурму – пошук або вироблення оптимального рішення поставленого завдання. Із загального числа висловлених ідей відбирають найбільш вдалі, які можуть бути використані на практиці. Правильно організований мозковий штурм включає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три обов’язкових етапи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постановка проблеми;</a:t>
            </a:r>
          </a:p>
          <a:p>
            <a:pPr lvl="0"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генерація ідей;</a:t>
            </a:r>
          </a:p>
          <a:p>
            <a:pPr lvl="0"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відбір та оцінка ідей.</a:t>
            </a: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11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39552" y="76470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Основні переваги «мозкового штурму»: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 його результаті виникає багато високоякісних ідей. Надихаючи один одного, учасники занять приймають набагато більше рішень, ніж їм вдалося б виробити, якби кожен працював індивідуально.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Сприйняття всіх ідей зменшує небезпеку проґавити цінне рішення.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Метод підсилює креативність групи, навчаючи водночас слухати один одного і стримуватись від критики чужих висловлювань.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Цей метод легкий у застосуванні, не вимагає технічного обладнання і спеціальної підготовки.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Недоліком «мозкового штурму» (і водночас перевагою) є те, що його успіх залежить від необхідності залучення всієї групи. Якщо ми маємо справу з групою, яка з якоїсь причини не хоче брати участі в заняттях або її члени вважають, що не мають ідей, якими могли б поділитися з іншими, то може дійти до ситуації тривалих роздумів.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Мозковий штурм також є методом експертного оцінювання.</a:t>
            </a: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12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580" y="25121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23528" y="364741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Ділова гра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колективне практичне заняття, що дозволяє учасникам спільно знаходити оптимальні варіанти розв’язання проблеми у штучно створених умовах, що максимально імітують реальну обстановку.</a:t>
            </a: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Кейс-стаді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метод при якому, як і в діловій грі, за основу береться реальна або вигадана ситуація.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Рольова гра – метод навчання, що передбачає розподіл ролей, обробку інформації й підготовку матеріалів відповідно до запропонованого сценарію.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Вибір того чи іншого інноваційного методу навчання і форм його здійснення визначається конкретним дидактичним завданням, змістом навчального матеріалу, наявністю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чи  відсутність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учнів необхідних початкових знань, рівнем фізичного розвитку; наявністю чи відсутністю в учителя відповідних дидактичних матеріалів, наочних посібників,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інвентаря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обладнання.</a:t>
            </a: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13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56896" y="620688"/>
            <a:ext cx="85075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Інноваційні методи навчання за характером можуть бути: імітаційними, не імітаційними та неігровими. До імітаційних належать ігрові – ділові ігри, ігрове проектування, педагогічні ситуації, педагогічні завдання, ситуація інсценування різної діяльності та ін. До неігрових – аналіз конкретних ситуацій, рішення ситуаційних завдань, колективна розумова діяльність. До не імітаційних – проблемна лекція,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удвох, лекція із заздалегідь запланованими помилками, лекція прес-конференція, евристична бесіда, навчальна дискусія, керована самостійна робота, семінари,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дискусія.</a:t>
            </a:r>
          </a:p>
          <a:p>
            <a:pPr indent="4572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Інтерактивні технології – колективна форма організації навчальної діяльності, що здійснюється з урахуванням інтересів і запитів, життєвого і професійного досвіду школяра у формах партнерської взаємодії всіх суб’єктів навчально-виховного процесу</a:t>
            </a:r>
            <a:r>
              <a:rPr lang="uk-UA" sz="2400" dirty="0" smtClean="0"/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14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3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611560" y="764704"/>
            <a:ext cx="8208912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Інноваційні підходи в системі оцінювання учнів </a:t>
            </a:r>
          </a:p>
          <a:p>
            <a:pPr algn="ctr" rtl="0">
              <a:buNone/>
            </a:pPr>
            <a:r>
              <a:rPr lang="uk-UA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на уроках фізичної культури</a:t>
            </a:r>
            <a:endParaRPr lang="uk-UA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15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547664" y="1988840"/>
            <a:ext cx="5934075" cy="404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Критерії системи нарахування «</a:t>
            </a:r>
            <a:r>
              <a:rPr lang="uk-UA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бонусних</a:t>
            </a:r>
            <a:r>
              <a:rPr lang="uk-UA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» балів</a:t>
            </a:r>
            <a:endParaRPr lang="uk-UA" sz="36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Блок-схема: перфострічка 13"/>
          <p:cNvSpPr/>
          <p:nvPr/>
        </p:nvSpPr>
        <p:spPr>
          <a:xfrm>
            <a:off x="827584" y="2496373"/>
            <a:ext cx="3337137" cy="1266771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 досягнення школярів упродовж навчального року 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ерфострічка 15"/>
          <p:cNvSpPr/>
          <p:nvPr/>
        </p:nvSpPr>
        <p:spPr>
          <a:xfrm>
            <a:off x="611560" y="3946018"/>
            <a:ext cx="3125300" cy="1272151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Результативність виступів на змаганнях різних рівнів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ерфострічка 16"/>
          <p:cNvSpPr/>
          <p:nvPr/>
        </p:nvSpPr>
        <p:spPr>
          <a:xfrm>
            <a:off x="2987824" y="5237793"/>
            <a:ext cx="3384375" cy="1080120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Систематичне відвідування уроків фізичної культури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ерфострічка 17"/>
          <p:cNvSpPr/>
          <p:nvPr/>
        </p:nvSpPr>
        <p:spPr>
          <a:xfrm>
            <a:off x="5292080" y="3813032"/>
            <a:ext cx="3162562" cy="1272151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Залучення учнів до гурткових занять в позаурочний час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ерфострічка 18"/>
          <p:cNvSpPr/>
          <p:nvPr/>
        </p:nvSpPr>
        <p:spPr>
          <a:xfrm>
            <a:off x="4900896" y="2486976"/>
            <a:ext cx="3199496" cy="1276167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 робота учнів під час уроку фізичної культури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 зі стрілкою 20"/>
          <p:cNvCxnSpPr>
            <a:stCxn id="6" idx="2"/>
          </p:cNvCxnSpPr>
          <p:nvPr/>
        </p:nvCxnSpPr>
        <p:spPr>
          <a:xfrm>
            <a:off x="4514702" y="2393653"/>
            <a:ext cx="0" cy="2979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/>
          <p:nvPr/>
        </p:nvCxnSpPr>
        <p:spPr>
          <a:xfrm>
            <a:off x="4514702" y="2924944"/>
            <a:ext cx="386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 flipH="1">
            <a:off x="4164721" y="3129758"/>
            <a:ext cx="3499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/>
          <p:cNvCxnSpPr/>
          <p:nvPr/>
        </p:nvCxnSpPr>
        <p:spPr>
          <a:xfrm>
            <a:off x="4514702" y="4221088"/>
            <a:ext cx="7773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endCxn id="16" idx="3"/>
          </p:cNvCxnSpPr>
          <p:nvPr/>
        </p:nvCxnSpPr>
        <p:spPr>
          <a:xfrm flipH="1">
            <a:off x="3736860" y="4582093"/>
            <a:ext cx="77784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337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434" y="0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16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627784" y="404664"/>
            <a:ext cx="38164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uk-UA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23528" y="989439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Дятленко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С.М. Фізична культура в школі : 5–11 класи : методичний посібник / С.М.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Дятленко.-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Київ : Літера ЛТД, 2011. – 368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Інновації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 освіті.  </a:t>
            </a:r>
            <a:r>
              <a:rPr lang="uk-UA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http://readbookz.com/book/172/5545.html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(дата звернення 30.08.2016 р.)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Москаленко Н.В. Інноваційні технології у фізичному вихованні школярів: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посібник [для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] / Н.В. Москаленко, О.О. Власюк, І.В. Степанова, О.В. Шиян. – Дніпропетровськ : Інновація, 2011. – 238 с.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Інновації в освіті.  </a:t>
            </a:r>
            <a:r>
              <a:rPr lang="uk-UA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http://readbookz.com/book/172/5545.html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(дата звернення 30.08.2016 р.)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Москаленко Н.В. Інноваційні технології у фізичному вихованні школярів: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посібник [для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] / Н.В. Москаленко, О.О. Власюк, І.В. Степанова, О.В. Шиян. – Дніпропетровськ : Інновація, 2011. – 238 с.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Н. С. Удосконалення фізичного виховання учнів 5-9 класів із застосуванням варіативних модулів навчальної програми : автореф. дис. ... канд. наук з фіз. виховання та спорту : [спец.] 24.00.02 "Фіз. культура, фіз. виховання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різних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груп населення" /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Наталія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Стефанівна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; Львів.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ун-т фіз.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культури.–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2015.– 20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шкільної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// Молода спортивна наука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наук. пр.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спорту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ред. Є.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Приступи.–Л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2014.–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18, 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2.–С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150–155.</a:t>
            </a:r>
          </a:p>
          <a:p>
            <a:pPr marL="342900" indent="-342900">
              <a:buAutoNum type="arabicPeriod"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Н. Розвиток гнучкості учнів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5–9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класів в умовах модульної навчальної програми / Наталія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Ольга Римар, Алла Соловей // Молода спортивна наука України : зб. наук. пр. з галузі фіз. виховання і спорту / за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ред. Євгена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Приступи.–Львів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2016.–Вип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20, т. 1/2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.– С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320–324.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4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4572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17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Схема аналізу урока з фізичної культури в початковій та середній школ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3888432" cy="2177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17" y="2132856"/>
            <a:ext cx="3817607" cy="286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755576" y="3356992"/>
            <a:ext cx="37444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увагу!!!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27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525060" y="836898"/>
            <a:ext cx="2016224" cy="431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План</a:t>
            </a:r>
            <a:endParaRPr lang="uk-UA" sz="3600" kern="10" spc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55576" y="148478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Поняття про «інновацію», чинники, що упровадженню інновацій у навчально-виховний процес.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Основні поняття інноваційних педагогічних технологій.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Інноваційні підходи в оцінюванні навчальних досягнень учнів.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Інноваційні підходи щодо формування мотивації до занять фізичною культурою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2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2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67544" y="1166843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 поняттям "інновація" позначають нововведення, новизну, зміну, введення чогось нового. Стосовно педагогічного процесу інновація означає введення нового в цілі, зміст, форми, методи, методики та технології навчання та виховання; в організацію спільної діяльності вчителя і учня, вихованця. Інновації самі по собі не виникають, вони є результатом наукових пошуків, передового педагогічного досвіду окремих учителів і цілих колективів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Інноваційна педагогіка – наука, найважливішим завданням якої є зміна існуючої теорії навчання і реорганізація всієї навчально-виховної системи на основі новітніх перетворень.</a:t>
            </a: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3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95536" y="548680"/>
            <a:ext cx="8424936" cy="83070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Чинники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</a:p>
          <a:p>
            <a:pPr algn="ctr" rtl="0">
              <a:buNone/>
            </a:pP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що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сприяють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упровадженню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інновацій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</a:t>
            </a: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освітній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процес</a:t>
            </a: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uk-UA" sz="36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87524" y="1379389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розбудова суверенної держави викликала необхідність докорінної зміни системи освіти, методології і технології організації навчально-виховного процесу у навчальних закладах різного типу: ліцеях, гімназіях, авторських школах, коледжах, приватних, недільних, духовних школах тощо. Пошуки, які ведуть колективи навчальних закладів нового типу, можуть збагатити не лише шкільну практику, а й педагогічну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науку;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виконання соціального замовлення сучасного етапу розбудови нашої держави - особистості, здатної засвоювати й творчо розвивати культуру, потребує постійного пошуку нових організаційних форм, індивідуального підходу до особистості, нових технологій навчання і виховання. В цій ситуації суттєво зростає роль і авторитет педагогічного знання, яке може стати теоретичною базою для нових пошуків,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інновацій;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4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95536" y="129657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зміна характеру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ставлення учителів до факту засвоєння і застосування педагогічних нововведень. Якщо раніше інноваційна діяльність обмежувалася використанням рекомендованих зверху нововведень, то сьогодні вона набуває дослідницько-пошукового характеру: учитель обирає нові програми, підручники, використовує нові прийоми і способи педагогічної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створення реальної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ситуація конкурентно-здатності закладів освіти, спричинена входженням загальноосвітніх навчальних закладів у ринкові відносини, створенням нових типів навчальних закладів, у тому числі й недержавних.</a:t>
            </a:r>
          </a:p>
        </p:txBody>
      </p:sp>
      <p:sp>
        <p:nvSpPr>
          <p:cNvPr id="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5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2" descr="Паперовий пакет"/>
          <p:cNvSpPr>
            <a:spLocks noChangeArrowheads="1" noChangeShapeType="1" noTextEdit="1"/>
          </p:cNvSpPr>
          <p:nvPr/>
        </p:nvSpPr>
        <p:spPr bwMode="auto">
          <a:xfrm>
            <a:off x="755576" y="980728"/>
            <a:ext cx="7710835" cy="758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Класифікація інновацій в освіті:</a:t>
            </a:r>
            <a:endParaRPr lang="uk-UA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56543" y="1819579"/>
            <a:ext cx="2487265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об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єктом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впливу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084168" y="1832630"/>
            <a:ext cx="2808312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інноваційним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потенціалом нового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56543" y="3284984"/>
            <a:ext cx="2487265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едагогічні;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соціально-психологічні;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рганізаційно-управлінські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059832" y="1832629"/>
            <a:ext cx="2808312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рівнем </a:t>
            </a: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059832" y="3284984"/>
            <a:ext cx="2808312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системно-методологічні;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локально-технологічні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084168" y="3284984"/>
            <a:ext cx="2808312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адикальні;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одифіковані;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комбінаторні новації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 зі стрілкою 11"/>
          <p:cNvCxnSpPr/>
          <p:nvPr/>
        </p:nvCxnSpPr>
        <p:spPr>
          <a:xfrm>
            <a:off x="1403648" y="2683675"/>
            <a:ext cx="0" cy="601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/>
          <p:nvPr/>
        </p:nvCxnSpPr>
        <p:spPr>
          <a:xfrm>
            <a:off x="4463988" y="2696726"/>
            <a:ext cx="0" cy="601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/>
          <p:cNvCxnSpPr/>
          <p:nvPr/>
        </p:nvCxnSpPr>
        <p:spPr>
          <a:xfrm>
            <a:off x="7470576" y="2696726"/>
            <a:ext cx="0" cy="601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6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403648" y="836712"/>
            <a:ext cx="6840760" cy="50405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Основні поняття інноваційних педагогічних технологій</a:t>
            </a:r>
            <a:endParaRPr lang="uk-UA" sz="3600" kern="10" spc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1846" y="1555991"/>
            <a:ext cx="842862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 основних понять інноваційних педагогічних технологій належать такі поняття як: інноваційні методи навчання, інтерактивні технології навчання, інноваційні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підходи.</a:t>
            </a:r>
          </a:p>
          <a:p>
            <a:pPr indent="457200"/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Інноваційні методи навчання (лат. і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novatis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оновлення, новизна, зміна;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шлях, спосіб) – нові способи реалізації змісту освіти, оптимальні й ефективні для віку та фізичного стану людини, що передбачають взаємодію змістової, процесуальної, мотиваційної та організаційної складових. Це цілеспрямований системний набір нових ідей, засобів організації навчальної діяльності, у результаті яких підвищуються показники структурних компонентів освіти, відбувається перехід системи до якісно іншого стану.</a:t>
            </a:r>
          </a:p>
          <a:p>
            <a:pPr indent="457200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7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67544" y="185934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сприяють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диференціації та індивідуалізації освітніх програм на основі врахування набутих раніше знань і професійного досвіду людини, активізації діяльності;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сприяють розкриттю потенційних можливостей особистості;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сприяють виробленню практичних навичок для розв’язання конкретних завдань;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сприяють ступеню засвоєння матеріалу</a:t>
            </a:r>
            <a:r>
              <a:rPr lang="uk-UA" dirty="0"/>
              <a:t>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30781" y="980728"/>
            <a:ext cx="7998358" cy="72007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72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Роль та </a:t>
            </a:r>
            <a:r>
              <a:rPr lang="uk-UA" sz="3600" kern="10" spc="72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значення інноваційних методів навчання</a:t>
            </a:r>
            <a:endParaRPr lang="uk-UA" sz="3600" kern="10" spc="720" dirty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8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79512" y="6309320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833972" y="2297413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Тренінг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787268" y="4365104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Стер-клас,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майстер-клас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5292080" y="4365104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Кейс-стаді</a:t>
            </a:r>
          </a:p>
          <a:p>
            <a:pPr algn="ctr"/>
            <a:endParaRPr lang="uk-UA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5276265" y="3300622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Ділова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гра, рольова гра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5282805" y="2297413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Мозковий штурм, мозкова атака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824341" y="3284984"/>
            <a:ext cx="338437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Вільний мікрофон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618277" y="748083"/>
            <a:ext cx="82021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i="1" kern="1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Класифікація інноваційних методів навчання</a:t>
            </a:r>
            <a:endParaRPr lang="uk-UA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 сполучна лінія 15"/>
          <p:cNvCxnSpPr/>
          <p:nvPr/>
        </p:nvCxnSpPr>
        <p:spPr>
          <a:xfrm>
            <a:off x="4719375" y="1916832"/>
            <a:ext cx="0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 flipH="1">
            <a:off x="4218348" y="2492896"/>
            <a:ext cx="5010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>
            <a:endCxn id="12" idx="1"/>
          </p:cNvCxnSpPr>
          <p:nvPr/>
        </p:nvCxnSpPr>
        <p:spPr>
          <a:xfrm>
            <a:off x="4719375" y="2729461"/>
            <a:ext cx="5634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/>
          <p:nvPr/>
        </p:nvCxnSpPr>
        <p:spPr>
          <a:xfrm flipH="1">
            <a:off x="4218348" y="3501008"/>
            <a:ext cx="5010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/>
          <p:nvPr/>
        </p:nvCxnSpPr>
        <p:spPr>
          <a:xfrm>
            <a:off x="4719375" y="3861048"/>
            <a:ext cx="5568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/>
          <p:nvPr/>
        </p:nvCxnSpPr>
        <p:spPr>
          <a:xfrm flipH="1">
            <a:off x="4218348" y="4581128"/>
            <a:ext cx="5010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/>
          <p:nvPr/>
        </p:nvCxnSpPr>
        <p:spPr>
          <a:xfrm>
            <a:off x="4719375" y="4941168"/>
            <a:ext cx="5727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Місце для номера слайда 9"/>
          <p:cNvSpPr>
            <a:spLocks noGrp="1"/>
          </p:cNvSpPr>
          <p:nvPr>
            <p:ph type="sldNum" sz="quarter" idx="12"/>
          </p:nvPr>
        </p:nvSpPr>
        <p:spPr>
          <a:xfrm>
            <a:off x="8660641" y="5733256"/>
            <a:ext cx="381000" cy="365125"/>
          </a:xfrm>
        </p:spPr>
        <p:txBody>
          <a:bodyPr/>
          <a:lstStyle/>
          <a:p>
            <a:fld id="{764F593F-0D5B-4CF0-BEE2-6583C73E7271}" type="slidenum">
              <a:rPr lang="uk-UA" sz="1600" b="1" smtClean="0">
                <a:latin typeface="Times New Roman" pitchFamily="18" charset="0"/>
                <a:cs typeface="Times New Roman" pitchFamily="18" charset="0"/>
              </a:rPr>
              <a:t>9</a:t>
            </a:fld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39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Інше 8">
      <a:dk1>
        <a:sysClr val="windowText" lastClr="000000"/>
      </a:dk1>
      <a:lt1>
        <a:srgbClr val="FDF2D8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129</TotalTime>
  <Words>1770</Words>
  <Application>Microsoft Office PowerPoint</Application>
  <PresentationFormat>Екран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18" baseType="lpstr">
      <vt:lpstr>Thermal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державний університет фізичної культури імені Івана Боберського</dc:title>
  <dc:creator>Sara Yasmeen (Wipro Technologies)</dc:creator>
  <cp:lastModifiedBy>Alyssa</cp:lastModifiedBy>
  <cp:revision>22</cp:revision>
  <dcterms:created xsi:type="dcterms:W3CDTF">2010-02-23T11:30:32Z</dcterms:created>
  <dcterms:modified xsi:type="dcterms:W3CDTF">2020-04-09T10:39:29Z</dcterms:modified>
</cp:coreProperties>
</file>