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5.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5.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5.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5.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Графік залежності обсягів реалізації послуг від цін на послуги та витрат на рекламу</a:t>
            </a:r>
          </a:p>
        </c:rich>
      </c:tx>
      <c:layout>
        <c:manualLayout>
          <c:xMode val="edge"/>
          <c:yMode val="edge"/>
          <c:x val="0.12424849699398798"/>
          <c:y val="3.712296983758700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182364729458912E-2"/>
          <c:y val="0.26682134570765659"/>
          <c:w val="0.55511022044088176"/>
          <c:h val="0.59396751740139209"/>
        </c:manualLayout>
      </c:layout>
      <c:lineChart>
        <c:grouping val="standard"/>
        <c:varyColors val="0"/>
        <c:ser>
          <c:idx val="0"/>
          <c:order val="0"/>
          <c:tx>
            <c:v>Фактичний обсяг реалізації послуг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Аркуш1!$C$2:$C$25</c:f>
              <c:numCache>
                <c:formatCode>General</c:formatCode>
                <c:ptCount val="24"/>
                <c:pt idx="0">
                  <c:v>65972.3</c:v>
                </c:pt>
                <c:pt idx="1">
                  <c:v>93009.7</c:v>
                </c:pt>
                <c:pt idx="2">
                  <c:v>89679.5</c:v>
                </c:pt>
                <c:pt idx="3">
                  <c:v>79985.3</c:v>
                </c:pt>
                <c:pt idx="4">
                  <c:v>98088.4</c:v>
                </c:pt>
                <c:pt idx="5">
                  <c:v>128253</c:v>
                </c:pt>
                <c:pt idx="6">
                  <c:v>121324</c:v>
                </c:pt>
                <c:pt idx="7">
                  <c:v>101155</c:v>
                </c:pt>
                <c:pt idx="8">
                  <c:v>105248</c:v>
                </c:pt>
                <c:pt idx="9">
                  <c:v>161935</c:v>
                </c:pt>
                <c:pt idx="10">
                  <c:v>128859</c:v>
                </c:pt>
                <c:pt idx="11">
                  <c:v>125347</c:v>
                </c:pt>
                <c:pt idx="12">
                  <c:v>77960</c:v>
                </c:pt>
                <c:pt idx="13">
                  <c:v>117378</c:v>
                </c:pt>
                <c:pt idx="14">
                  <c:v>155423</c:v>
                </c:pt>
                <c:pt idx="15">
                  <c:v>143358</c:v>
                </c:pt>
                <c:pt idx="16">
                  <c:v>159014</c:v>
                </c:pt>
                <c:pt idx="17">
                  <c:v>195196</c:v>
                </c:pt>
                <c:pt idx="18">
                  <c:v>161856</c:v>
                </c:pt>
                <c:pt idx="19">
                  <c:v>165683</c:v>
                </c:pt>
                <c:pt idx="20">
                  <c:v>180987</c:v>
                </c:pt>
                <c:pt idx="21">
                  <c:v>209095</c:v>
                </c:pt>
                <c:pt idx="22">
                  <c:v>224085</c:v>
                </c:pt>
                <c:pt idx="23">
                  <c:v>249604</c:v>
                </c:pt>
              </c:numCache>
            </c:numRef>
          </c:val>
          <c:smooth val="0"/>
        </c:ser>
        <c:ser>
          <c:idx val="1"/>
          <c:order val="1"/>
          <c:tx>
            <c:v>Розрахунковий обсяг реалізації послуг, грн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Аркуш1!$F$2:$F$25</c:f>
              <c:numCache>
                <c:formatCode>General</c:formatCode>
                <c:ptCount val="24"/>
                <c:pt idx="0">
                  <c:v>89791.74</c:v>
                </c:pt>
                <c:pt idx="1">
                  <c:v>91256.07</c:v>
                </c:pt>
                <c:pt idx="2">
                  <c:v>90755.11</c:v>
                </c:pt>
                <c:pt idx="3">
                  <c:v>91082.66</c:v>
                </c:pt>
                <c:pt idx="4">
                  <c:v>89772.47</c:v>
                </c:pt>
                <c:pt idx="5">
                  <c:v>89772.47</c:v>
                </c:pt>
                <c:pt idx="6">
                  <c:v>89888.07</c:v>
                </c:pt>
                <c:pt idx="7">
                  <c:v>89888.07</c:v>
                </c:pt>
                <c:pt idx="8">
                  <c:v>89888.07</c:v>
                </c:pt>
                <c:pt idx="9">
                  <c:v>91169.37</c:v>
                </c:pt>
                <c:pt idx="10">
                  <c:v>95485.3</c:v>
                </c:pt>
                <c:pt idx="11">
                  <c:v>100003.54</c:v>
                </c:pt>
                <c:pt idx="12">
                  <c:v>162559.13</c:v>
                </c:pt>
                <c:pt idx="13">
                  <c:v>175873.02</c:v>
                </c:pt>
                <c:pt idx="14">
                  <c:v>166114</c:v>
                </c:pt>
                <c:pt idx="15">
                  <c:v>169890.44</c:v>
                </c:pt>
                <c:pt idx="16">
                  <c:v>208464.09</c:v>
                </c:pt>
                <c:pt idx="17">
                  <c:v>192125.2</c:v>
                </c:pt>
                <c:pt idx="18">
                  <c:v>166624.59</c:v>
                </c:pt>
                <c:pt idx="19">
                  <c:v>181797.79</c:v>
                </c:pt>
                <c:pt idx="20">
                  <c:v>178136.95</c:v>
                </c:pt>
                <c:pt idx="21">
                  <c:v>171027.22</c:v>
                </c:pt>
                <c:pt idx="22">
                  <c:v>184418.18</c:v>
                </c:pt>
                <c:pt idx="23">
                  <c:v>192982.61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89440"/>
        <c:axId val="194591360"/>
      </c:lineChart>
      <c:catAx>
        <c:axId val="19458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45913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45913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458944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232464929859725"/>
          <c:y val="0.45707656612529002"/>
          <c:w val="0.32665330661322645"/>
          <c:h val="0.2157772621809744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Вплив зміни рекламних витрат на обсяги реалізації послуг</a:t>
            </a:r>
          </a:p>
        </c:rich>
      </c:tx>
      <c:layout>
        <c:manualLayout>
          <c:xMode val="edge"/>
          <c:yMode val="edge"/>
          <c:x val="0.1367018052906834"/>
          <c:y val="5.03144654088050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44163099470362"/>
          <c:y val="0.19496865324899132"/>
          <c:w val="0.81575273888123045"/>
          <c:h val="0.68343850493732439"/>
        </c:manualLayout>
      </c:layout>
      <c:scatterChart>
        <c:scatterStyle val="lineMarker"/>
        <c:varyColors val="0"/>
        <c:ser>
          <c:idx val="0"/>
          <c:order val="0"/>
          <c:tx>
            <c:strRef>
              <c:f>Аркуш1!$G$12</c:f>
              <c:strCache>
                <c:ptCount val="1"/>
                <c:pt idx="0">
                  <c:v>Витрати на рекламу, грн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numRef>
              <c:f>Аркуш1!$H$11:$L$11</c:f>
              <c:numCache>
                <c:formatCode>0.00</c:formatCode>
                <c:ptCount val="5"/>
                <c:pt idx="0">
                  <c:v>135.3611545996304</c:v>
                </c:pt>
                <c:pt idx="1">
                  <c:v>135.85538654899642</c:v>
                </c:pt>
                <c:pt idx="2">
                  <c:v>136.37433009583074</c:v>
                </c:pt>
                <c:pt idx="3">
                  <c:v>136.91922082000679</c:v>
                </c:pt>
                <c:pt idx="4">
                  <c:v>137.49135608039165</c:v>
                </c:pt>
              </c:numCache>
            </c:numRef>
          </c:xVal>
          <c:yVal>
            <c:numRef>
              <c:f>Аркуш1!$H$12:$L$12</c:f>
              <c:numCache>
                <c:formatCode>General</c:formatCode>
                <c:ptCount val="5"/>
                <c:pt idx="0">
                  <c:v>1026.4166666666667</c:v>
                </c:pt>
                <c:pt idx="1">
                  <c:v>1077.7375000000002</c:v>
                </c:pt>
                <c:pt idx="2">
                  <c:v>1131.6243750000003</c:v>
                </c:pt>
                <c:pt idx="3">
                  <c:v>1188.2055937500004</c:v>
                </c:pt>
                <c:pt idx="4">
                  <c:v>1247.6158734375006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620032"/>
        <c:axId val="194638208"/>
      </c:scatterChart>
      <c:valAx>
        <c:axId val="1946200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4638208"/>
        <c:crosses val="autoZero"/>
        <c:crossBetween val="midCat"/>
      </c:valAx>
      <c:valAx>
        <c:axId val="1946382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462003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Прогноз доходу готелю з номерним фондом "380"</a:t>
            </a:r>
          </a:p>
        </c:rich>
      </c:tx>
      <c:layout>
        <c:manualLayout>
          <c:xMode val="edge"/>
          <c:yMode val="edge"/>
          <c:x val="0.28689657448088168"/>
          <c:y val="2.03619136311402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"/>
          <c:y val="0.12104072398190045"/>
          <c:w val="0.88137931034482764"/>
          <c:h val="0.77149321266968329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40112578981387115"/>
                  <c:y val="0.1353726493540084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uk-UA"/>
                </a:p>
              </c:txPr>
            </c:trendlineLbl>
          </c:trendline>
          <c:yVal>
            <c:numRef>
              <c:f>'Фонд 380'!$F$5:$F$16</c:f>
              <c:numCache>
                <c:formatCode>General</c:formatCode>
                <c:ptCount val="12"/>
                <c:pt idx="0">
                  <c:v>689657.04123229661</c:v>
                </c:pt>
                <c:pt idx="1">
                  <c:v>723308.2644627447</c:v>
                </c:pt>
                <c:pt idx="2">
                  <c:v>816207.00353651424</c:v>
                </c:pt>
                <c:pt idx="3">
                  <c:v>780839.53286619962</c:v>
                </c:pt>
                <c:pt idx="4">
                  <c:v>750269.98329848982</c:v>
                </c:pt>
                <c:pt idx="5">
                  <c:v>748515.64167682803</c:v>
                </c:pt>
                <c:pt idx="6">
                  <c:v>710781.62662407337</c:v>
                </c:pt>
                <c:pt idx="7">
                  <c:v>697706.14980931312</c:v>
                </c:pt>
                <c:pt idx="8">
                  <c:v>772884.76838948042</c:v>
                </c:pt>
                <c:pt idx="9">
                  <c:v>847370.12840298447</c:v>
                </c:pt>
                <c:pt idx="10">
                  <c:v>879137.09392890439</c:v>
                </c:pt>
                <c:pt idx="11" formatCode="0.0">
                  <c:v>913313.76577217074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126400"/>
        <c:axId val="195128320"/>
      </c:scatterChart>
      <c:valAx>
        <c:axId val="19512640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місяць</a:t>
                </a:r>
              </a:p>
            </c:rich>
          </c:tx>
          <c:layout>
            <c:manualLayout>
              <c:xMode val="edge"/>
              <c:yMode val="edge"/>
              <c:x val="0.51586208483535168"/>
              <c:y val="0.943438891475749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5128320"/>
        <c:crosses val="autoZero"/>
        <c:crossBetween val="midCat"/>
      </c:valAx>
      <c:valAx>
        <c:axId val="1951283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грн</a:t>
                </a:r>
              </a:p>
            </c:rich>
          </c:tx>
          <c:layout>
            <c:manualLayout>
              <c:xMode val="edge"/>
              <c:yMode val="edge"/>
              <c:x val="9.6551773544019514E-3"/>
              <c:y val="0.485294054825301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512640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Прогноз доходу готелю з номерним фондом "190"</a:t>
            </a:r>
          </a:p>
        </c:rich>
      </c:tx>
      <c:layout>
        <c:manualLayout>
          <c:xMode val="edge"/>
          <c:yMode val="edge"/>
          <c:x val="0.28689657448088168"/>
          <c:y val="2.03619136311402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413793103448272E-2"/>
          <c:y val="0.12104072398190045"/>
          <c:w val="0.88896551724137929"/>
          <c:h val="0.77149321266968329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37000284148637785"/>
                  <c:y val="0.13122536956219624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uk-UA"/>
                </a:p>
              </c:txPr>
            </c:trendlineLbl>
          </c:trendline>
          <c:yVal>
            <c:numRef>
              <c:f>'Фонд 190'!$F$5:$F$16</c:f>
              <c:numCache>
                <c:formatCode>General</c:formatCode>
                <c:ptCount val="12"/>
                <c:pt idx="0">
                  <c:v>373696.61270647211</c:v>
                </c:pt>
                <c:pt idx="1">
                  <c:v>385454.2970265433</c:v>
                </c:pt>
                <c:pt idx="2">
                  <c:v>427229.79728975892</c:v>
                </c:pt>
                <c:pt idx="3">
                  <c:v>412588.20728440647</c:v>
                </c:pt>
                <c:pt idx="4">
                  <c:v>418858.80680300761</c:v>
                </c:pt>
                <c:pt idx="5">
                  <c:v>409197.54087776138</c:v>
                </c:pt>
                <c:pt idx="6">
                  <c:v>400843.42998454423</c:v>
                </c:pt>
                <c:pt idx="7">
                  <c:v>385957.79040315287</c:v>
                </c:pt>
                <c:pt idx="8">
                  <c:v>399287.7686413257</c:v>
                </c:pt>
                <c:pt idx="9">
                  <c:v>440246.99438030482</c:v>
                </c:pt>
                <c:pt idx="10">
                  <c:v>447757.7713128546</c:v>
                </c:pt>
                <c:pt idx="11">
                  <c:v>519343.98328986811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162496"/>
        <c:axId val="195164416"/>
      </c:scatterChart>
      <c:valAx>
        <c:axId val="19516249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місяць</a:t>
                </a:r>
              </a:p>
            </c:rich>
          </c:tx>
          <c:layout>
            <c:manualLayout>
              <c:xMode val="edge"/>
              <c:yMode val="edge"/>
              <c:x val="0.511724182695945"/>
              <c:y val="0.943438891475749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5164416"/>
        <c:crosses val="autoZero"/>
        <c:crossBetween val="midCat"/>
      </c:valAx>
      <c:valAx>
        <c:axId val="1951644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грн</a:t>
                </a:r>
              </a:p>
            </c:rich>
          </c:tx>
          <c:layout>
            <c:manualLayout>
              <c:xMode val="edge"/>
              <c:yMode val="edge"/>
              <c:x val="9.6551773544019514E-3"/>
              <c:y val="0.485294054825301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9516249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55CD7-14AE-467E-8583-91589F888CFC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42F04-C51B-4AD0-9E84-B3D71429D3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31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42F04-C51B-4AD0-9E84-B3D71429D3A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5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ЛДУФК ім.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Боберського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Кафедра інформатики і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кінезіології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Лектор: доцент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Заневська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Людмила Георгіївна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94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Процес прогнозування охоплює такі основні етапи: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Постановка проблеми маркетингових досліджень.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Вибір прогнозованого показника і відбір факторів, які визначають його рівень.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Вибір моделі прогнозування.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Збір статистичних даних.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Побудова моделі з використанням економіко-математичних методів.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Здійснення прогнозу на основі побудованої моделі.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7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68342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Приклад прогнозування та аналізу збільшення обсягів реалізації послуг залежно від цін на послуги та витрат на рекламу з використанням статистичних функцій</a:t>
            </a:r>
            <a:endParaRPr lang="uk-UA" sz="32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3435730" y="3573467"/>
          <a:ext cx="2345566" cy="2447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070"/>
                <a:gridCol w="333098"/>
                <a:gridCol w="402494"/>
                <a:gridCol w="333098"/>
                <a:gridCol w="333098"/>
                <a:gridCol w="492708"/>
              </a:tblGrid>
              <a:tr h="359121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500" u="none" strike="noStrike">
                          <a:effectLst/>
                        </a:rPr>
                        <a:t>Рік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500" u="none" strike="noStrike">
                          <a:effectLst/>
                        </a:rPr>
                        <a:t>Місяць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Фактичний обсяг реалізації послуг, грн</a:t>
                      </a:r>
                      <a:endParaRPr lang="ru-RU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Середня ціна за номер, грн</a:t>
                      </a:r>
                      <a:endParaRPr lang="ru-RU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500" u="none" strike="noStrike">
                          <a:effectLst/>
                        </a:rPr>
                        <a:t>Витрати на рекламу, грн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Розрахунковий обсяг реалізації послуг, грн</a:t>
                      </a:r>
                      <a:endParaRPr lang="ru-RU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ctr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65972,3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60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89791,74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93009,7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212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91256,07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9021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89679,5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90755,11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79985,3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194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91082,66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98088,4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58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89772,47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6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128253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58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89772,47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121324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70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89888,07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101155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70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89888,07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105248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70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89888,07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161935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91169,37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11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128859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651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95485,3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9021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125347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1120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100003,54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77960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162559,13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117378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1467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175873,02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155423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454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166114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143358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846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169890,44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159014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4850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208464,09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6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195196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3154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192125,2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161856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507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166624,59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165683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2082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181797,79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180987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1702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178136,95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10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209095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964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171027,22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11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224085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2354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184418,18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  <a:tr h="86744"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2008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12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249604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426,5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3243</a:t>
                      </a:r>
                      <a:endParaRPr lang="uk-UA" sz="500" b="0" i="0" u="none" strike="noStrike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 dirty="0">
                          <a:effectLst/>
                        </a:rPr>
                        <a:t>192982,61</a:t>
                      </a:r>
                      <a:endParaRPr lang="uk-UA" sz="500" b="0" i="0" u="none" strike="noStrike" dirty="0">
                        <a:effectLst/>
                        <a:latin typeface="Arial"/>
                      </a:endParaRPr>
                    </a:p>
                  </a:txBody>
                  <a:tcPr marL="3470" marR="3470" marT="34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9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386737"/>
              </p:ext>
            </p:extLst>
          </p:nvPr>
        </p:nvGraphicFramePr>
        <p:xfrm>
          <a:off x="1187623" y="1340769"/>
          <a:ext cx="6696744" cy="3888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9495"/>
                <a:gridCol w="959365"/>
                <a:gridCol w="639577"/>
                <a:gridCol w="639577"/>
                <a:gridCol w="959365"/>
                <a:gridCol w="959365"/>
              </a:tblGrid>
              <a:tr h="639373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Середня ціна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330,85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Витрати на рекламу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1026,417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2621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2621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Обсяги, тис. грн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135,4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131,8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138,3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145,3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152,5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639373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Ціна, грн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330,85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347,3925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364,7621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383,0002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402,1502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2621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Зміна ціни, 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15%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20%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2621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2621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Обсяги, тис. грн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135,36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135,86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136,37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136,92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137,49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639373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Витрати на рекламу, грн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1026,417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1077,738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1131,624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1188,206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1247,616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3926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Зміна витрат на рекламу,%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15%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dirty="0">
                          <a:effectLst/>
                        </a:rPr>
                        <a:t>20%</a:t>
                      </a:r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7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916129"/>
              </p:ext>
            </p:extLst>
          </p:nvPr>
        </p:nvGraphicFramePr>
        <p:xfrm>
          <a:off x="1475654" y="1484782"/>
          <a:ext cx="5760641" cy="3600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471"/>
                <a:gridCol w="1100541"/>
                <a:gridCol w="1324088"/>
                <a:gridCol w="1100541"/>
              </a:tblGrid>
              <a:tr h="298541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Коефіцієнти кореляції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8541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8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8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1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8541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Параметри регресії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8541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585139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Коефіцієнт апросимікації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9,6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379,3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91353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Середні квадратичні відхилення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7,0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33,1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. 1"/>
          <p:cNvGraphicFramePr>
            <a:graphicFrameLocks noGrp="1"/>
          </p:cNvGraphicFramePr>
          <p:nvPr>
            <p:ph idx="1"/>
          </p:nvPr>
        </p:nvGraphicFramePr>
        <p:xfrm>
          <a:off x="1116013" y="1052513"/>
          <a:ext cx="6985000" cy="467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7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іагр. 3"/>
          <p:cNvGraphicFramePr>
            <a:graphicFrameLocks noGrp="1"/>
          </p:cNvGraphicFramePr>
          <p:nvPr>
            <p:ph idx="1"/>
          </p:nvPr>
        </p:nvGraphicFramePr>
        <p:xfrm>
          <a:off x="971550" y="908050"/>
          <a:ext cx="7129463" cy="481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2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Приклад прогнозування впливу обсягів закупівлі товарів для номерного фонду на доходи готелю з використанням статистичних функцій</a:t>
            </a:r>
            <a:endParaRPr lang="uk-UA" sz="20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186781" y="2184400"/>
          <a:ext cx="4749801" cy="3473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7909"/>
                <a:gridCol w="812340"/>
                <a:gridCol w="841011"/>
                <a:gridCol w="735885"/>
                <a:gridCol w="735885"/>
                <a:gridCol w="716771"/>
              </a:tblGrid>
              <a:tr h="590550"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Статистичні дані для прогнозування доходів готелю з номерним фондом "100" взалежності від закупівлі товарів ВКП "TETRA-V"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875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Місяць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Дохід готелю, грн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Обсяг продажів товарів, грн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Прогнозний дохід готелю, грн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</a:tr>
              <a:tr h="6477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мило готельне 20 мл з логотипом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Шампунь 10 мл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Миючі засоби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51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X1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X2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X3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Січень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205416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189,4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43,2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521,2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199733,32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Лютий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223117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278,8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145,2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205194,81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Березень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250443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878,8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886,4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291,7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241907,2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Квітень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247296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645,4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172,8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908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226601,89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Травень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235177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589,1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259,2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808,7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223538,08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Червень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212798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281,8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345,6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925,4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205908,55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Липень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176623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383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210,6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360,6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211391,66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Серпень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176074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326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105,8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583,3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207836,73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Вересень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227326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426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1382,4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1536,4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216970,95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Жовтень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252862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1106,4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1251,2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1926,9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256222,6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Листопад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241394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998,6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1555,2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2397,2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250773,35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Грудень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271137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1383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1728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2725,2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dirty="0">
                          <a:effectLst/>
                        </a:rPr>
                        <a:t>273583,85</a:t>
                      </a:r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99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93361"/>
              </p:ext>
            </p:extLst>
          </p:nvPr>
        </p:nvGraphicFramePr>
        <p:xfrm>
          <a:off x="1763688" y="1700808"/>
          <a:ext cx="5616623" cy="3456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7184"/>
                <a:gridCol w="1013616"/>
                <a:gridCol w="1049391"/>
                <a:gridCol w="918216"/>
                <a:gridCol w="918216"/>
              </a:tblGrid>
              <a:tr h="25832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Коефіцієнти кореляції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832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5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5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0,76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5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8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0,76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5832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Параметри регресії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832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635478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Коефіцієнти апросимікації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0,10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2,53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58,12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188563,71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743975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Середні квадратичні відхилення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15,81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21,92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28,12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dirty="0">
                          <a:effectLst/>
                        </a:rPr>
                        <a:t>12814,11</a:t>
                      </a:r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0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823063"/>
              </p:ext>
            </p:extLst>
          </p:nvPr>
        </p:nvGraphicFramePr>
        <p:xfrm>
          <a:off x="1187624" y="1412776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3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447646"/>
              </p:ext>
            </p:extLst>
          </p:nvPr>
        </p:nvGraphicFramePr>
        <p:xfrm>
          <a:off x="971600" y="1340770"/>
          <a:ext cx="6552727" cy="4392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2531"/>
                <a:gridCol w="1120688"/>
                <a:gridCol w="1160241"/>
                <a:gridCol w="1015212"/>
                <a:gridCol w="1015212"/>
                <a:gridCol w="988843"/>
              </a:tblGrid>
              <a:tr h="462891"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ru-RU" sz="600" u="none" strike="noStrike" dirty="0" err="1">
                          <a:effectLst/>
                        </a:rPr>
                        <a:t>Статистичні</a:t>
                      </a:r>
                      <a:r>
                        <a:rPr lang="ru-RU" sz="600" u="none" strike="noStrike" dirty="0">
                          <a:effectLst/>
                        </a:rPr>
                        <a:t> </a:t>
                      </a:r>
                      <a:r>
                        <a:rPr lang="ru-RU" sz="600" u="none" strike="noStrike" dirty="0" err="1">
                          <a:effectLst/>
                        </a:rPr>
                        <a:t>дані</a:t>
                      </a:r>
                      <a:r>
                        <a:rPr lang="ru-RU" sz="600" u="none" strike="noStrike" dirty="0">
                          <a:effectLst/>
                        </a:rPr>
                        <a:t> для </a:t>
                      </a:r>
                      <a:r>
                        <a:rPr lang="ru-RU" sz="600" u="none" strike="noStrike" dirty="0" err="1">
                          <a:effectLst/>
                        </a:rPr>
                        <a:t>прогнозування</a:t>
                      </a:r>
                      <a:r>
                        <a:rPr lang="ru-RU" sz="600" u="none" strike="noStrike" dirty="0">
                          <a:effectLst/>
                        </a:rPr>
                        <a:t> </a:t>
                      </a:r>
                      <a:r>
                        <a:rPr lang="ru-RU" sz="600" u="none" strike="noStrike" dirty="0" err="1">
                          <a:effectLst/>
                        </a:rPr>
                        <a:t>доходів</a:t>
                      </a:r>
                      <a:r>
                        <a:rPr lang="ru-RU" sz="600" u="none" strike="noStrike" dirty="0">
                          <a:effectLst/>
                        </a:rPr>
                        <a:t> </a:t>
                      </a:r>
                      <a:r>
                        <a:rPr lang="ru-RU" sz="600" u="none" strike="noStrike" dirty="0" err="1">
                          <a:effectLst/>
                        </a:rPr>
                        <a:t>готелю</a:t>
                      </a:r>
                      <a:r>
                        <a:rPr lang="ru-RU" sz="600" u="none" strike="noStrike" dirty="0">
                          <a:effectLst/>
                        </a:rPr>
                        <a:t> з </a:t>
                      </a:r>
                      <a:r>
                        <a:rPr lang="ru-RU" sz="600" u="none" strike="noStrike" dirty="0" err="1">
                          <a:effectLst/>
                        </a:rPr>
                        <a:t>номерним</a:t>
                      </a:r>
                      <a:r>
                        <a:rPr lang="ru-RU" sz="600" u="none" strike="noStrike" dirty="0">
                          <a:effectLst/>
                        </a:rPr>
                        <a:t> фондом "190" </a:t>
                      </a:r>
                      <a:r>
                        <a:rPr lang="ru-RU" sz="600" u="none" strike="noStrike" dirty="0" err="1">
                          <a:effectLst/>
                        </a:rPr>
                        <a:t>взалежності</a:t>
                      </a:r>
                      <a:r>
                        <a:rPr lang="ru-RU" sz="600" u="none" strike="noStrike" dirty="0">
                          <a:effectLst/>
                        </a:rPr>
                        <a:t> </a:t>
                      </a:r>
                      <a:r>
                        <a:rPr lang="ru-RU" sz="600" u="none" strike="noStrike" dirty="0" err="1">
                          <a:effectLst/>
                        </a:rPr>
                        <a:t>від</a:t>
                      </a:r>
                      <a:r>
                        <a:rPr lang="ru-RU" sz="600" u="none" strike="noStrike" dirty="0">
                          <a:effectLst/>
                        </a:rPr>
                        <a:t> </a:t>
                      </a:r>
                      <a:r>
                        <a:rPr lang="ru-RU" sz="600" u="none" strike="noStrike" dirty="0" err="1">
                          <a:effectLst/>
                        </a:rPr>
                        <a:t>закупівлі</a:t>
                      </a:r>
                      <a:r>
                        <a:rPr lang="ru-RU" sz="600" u="none" strike="noStrike" dirty="0">
                          <a:effectLst/>
                        </a:rPr>
                        <a:t> </a:t>
                      </a:r>
                      <a:r>
                        <a:rPr lang="ru-RU" sz="600" u="none" strike="noStrike" dirty="0" err="1">
                          <a:effectLst/>
                        </a:rPr>
                        <a:t>товарів</a:t>
                      </a:r>
                      <a:r>
                        <a:rPr lang="ru-RU" sz="600" u="none" strike="noStrike" dirty="0">
                          <a:effectLst/>
                        </a:rPr>
                        <a:t> ВКП "TETRA-V"</a:t>
                      </a:r>
                      <a:endParaRPr lang="ru-RU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443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uk-UA" sz="600" u="none" strike="noStrike">
                          <a:effectLst/>
                        </a:rPr>
                        <a:t>Місяць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uk-UA" sz="600" u="none" strike="noStrike">
                          <a:effectLst/>
                        </a:rPr>
                        <a:t>Дохід готелю, грн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uk-UA" sz="600" u="none" strike="noStrike">
                          <a:effectLst/>
                        </a:rPr>
                        <a:t>Обсяг продажів товарів, грн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uk-UA" sz="600" u="none" strike="noStrike">
                          <a:effectLst/>
                        </a:rPr>
                        <a:t>Прогнозний дохід готелю, грн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</a:tr>
              <a:tr h="5076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u="none" strike="noStrike">
                          <a:effectLst/>
                        </a:rPr>
                        <a:t>мило готельне 20 мл з логотипом</a:t>
                      </a:r>
                      <a:endParaRPr lang="ru-RU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600" u="none" strike="noStrike">
                          <a:effectLst/>
                        </a:rPr>
                        <a:t>Шампунь 10 мл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600" u="none" strike="noStrike">
                          <a:effectLst/>
                        </a:rPr>
                        <a:t>Миючі засоби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94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</a:t>
                      </a:r>
                      <a:endParaRPr lang="en-US" sz="600" b="1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X1</a:t>
                      </a:r>
                      <a:endParaRPr lang="en-US" sz="600" b="1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X2</a:t>
                      </a:r>
                      <a:endParaRPr lang="en-US" sz="600" b="1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X3</a:t>
                      </a:r>
                      <a:endParaRPr lang="en-US" sz="600" b="1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Січень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379449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357,1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172,8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882,9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373696,61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Лютий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412147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691,5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345,6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933,4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385454,3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Березень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456723,4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756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388,8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1626,2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427229,8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Квітень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453081,6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889,1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388,8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1322,2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412588,21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Травень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432874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1481,8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432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1200,2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418858,81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Червень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393390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1642,2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466,6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966,8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409197,54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Липень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329369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790,3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622,1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1119,7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400843,43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Серпень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328343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378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299,8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1067,7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385957,79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Вересень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424067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691,5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1080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1058,8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399287,77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Жовтень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467570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790,3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1296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1697,6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440246,99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Листопад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446363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790,3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1382,4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1814,3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447757,77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9410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Грудень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497086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1481,8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1555,2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2766,6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519343,98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600" u="none" strike="noStrike">
                          <a:effectLst/>
                        </a:rPr>
                        <a:t>Коефіцієнти кореляції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X1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X2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X3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0,41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0,58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0,72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X1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0,41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0,26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0,36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X2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0,58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0,26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0,77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941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X3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0,72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0,36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0,77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600" u="none" strike="noStrike">
                          <a:effectLst/>
                        </a:rPr>
                        <a:t>Параметри регресії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124433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А3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А2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А1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А0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306105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600" u="none" strike="noStrike">
                          <a:effectLst/>
                        </a:rPr>
                        <a:t>Коефіцієнти апросимікації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57,71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8,98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21,80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313406,63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  <a:tr h="363343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600" u="none" strike="noStrike">
                          <a:effectLst/>
                        </a:rPr>
                        <a:t>Середні квадратичні відхилення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37,75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40,47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32,23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600" u="none" strike="noStrike">
                          <a:effectLst/>
                        </a:rPr>
                        <a:t>39116,35</a:t>
                      </a:r>
                      <a:endParaRPr lang="uk-UA" sz="600" b="0" i="0" u="none" strike="noStrike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083" marR="4083" marT="40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7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Галузь знань: </a:t>
            </a:r>
            <a:r>
              <a:rPr lang="uk-UA" u="sng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br>
              <a:rPr lang="uk-UA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u="sng" dirty="0">
                <a:solidFill>
                  <a:schemeClr val="accent1">
                    <a:lumMod val="75000"/>
                  </a:schemeClr>
                </a:solidFill>
              </a:rPr>
              <a:t> Сфера обслуговування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Спеціалізація: </a:t>
            </a:r>
            <a:r>
              <a:rPr lang="uk-UA" u="sng" dirty="0">
                <a:solidFill>
                  <a:schemeClr val="accent1">
                    <a:lumMod val="75000"/>
                  </a:schemeClr>
                </a:solidFill>
              </a:rPr>
              <a:t>242 </a:t>
            </a:r>
            <a:r>
              <a:rPr lang="uk-UA" u="sng" dirty="0" smtClean="0">
                <a:solidFill>
                  <a:schemeClr val="accent1">
                    <a:lumMod val="75000"/>
                  </a:schemeClr>
                </a:solidFill>
              </a:rPr>
              <a:t>Туризм, магістри, </a:t>
            </a:r>
            <a:r>
              <a:rPr lang="uk-UA" u="sng" smtClean="0">
                <a:solidFill>
                  <a:schemeClr val="accent1">
                    <a:lumMod val="75000"/>
                  </a:schemeClr>
                </a:solidFill>
              </a:rPr>
              <a:t>5 курс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75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115592"/>
              </p:ext>
            </p:extLst>
          </p:nvPr>
        </p:nvGraphicFramePr>
        <p:xfrm>
          <a:off x="899592" y="620688"/>
          <a:ext cx="71287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3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Дисципліна «Комп'ютерні та інформаційні технології»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63040" y="2780928"/>
            <a:ext cx="6196405" cy="29421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/>
              <a:t>Тема. 5. Інформаційна система і технології з реалізації туристичних послуг</a:t>
            </a:r>
          </a:p>
        </p:txBody>
      </p:sp>
    </p:spTree>
    <p:extLst>
      <p:ext uri="{BB962C8B-B14F-4D97-AF65-F5344CB8AC3E}">
        <p14:creationId xmlns:p14="http://schemas.microsoft.com/office/powerpoint/2010/main" val="31191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 smtClean="0"/>
              <a:t>Канал збуту – це сукупність фірм і окремих осіб, що приймають на себе або допомагають передати комусь іншому право власності на конкретний товар або послугу на їхньому шляху від виробника до споживача.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2758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63040" y="1052737"/>
            <a:ext cx="6196405" cy="4670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/>
              <a:t>Існують такі форми організації каналів просування послуг:</a:t>
            </a:r>
          </a:p>
          <a:p>
            <a:r>
              <a:rPr lang="uk-UA" sz="3600" dirty="0" smtClean="0"/>
              <a:t>пряма;</a:t>
            </a:r>
          </a:p>
          <a:p>
            <a:r>
              <a:rPr lang="uk-UA" sz="3600" dirty="0" smtClean="0"/>
              <a:t>непряма;</a:t>
            </a:r>
          </a:p>
          <a:p>
            <a:r>
              <a:rPr lang="uk-UA" sz="3600" dirty="0" smtClean="0"/>
              <a:t>змішана.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9743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Пряма форма організації збуту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051720" y="3429000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Туристичне підприємство</a:t>
            </a:r>
            <a:endParaRPr lang="uk-UA" dirty="0"/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5292080" y="3400766"/>
            <a:ext cx="19442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Клієнт</a:t>
            </a:r>
            <a:endParaRPr lang="uk-UA" dirty="0"/>
          </a:p>
        </p:txBody>
      </p:sp>
      <p:cxnSp>
        <p:nvCxnSpPr>
          <p:cNvPr id="7" name="Пряма зі стрілкою 6"/>
          <p:cNvCxnSpPr>
            <a:stCxn id="4" idx="3"/>
            <a:endCxn id="5" idx="1"/>
          </p:cNvCxnSpPr>
          <p:nvPr/>
        </p:nvCxnSpPr>
        <p:spPr>
          <a:xfrm flipV="1">
            <a:off x="3851920" y="3857966"/>
            <a:ext cx="1440160" cy="28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/>
          <p:cNvCxnSpPr>
            <a:stCxn id="5" idx="1"/>
            <a:endCxn id="4" idx="3"/>
          </p:cNvCxnSpPr>
          <p:nvPr/>
        </p:nvCxnSpPr>
        <p:spPr>
          <a:xfrm flipH="1">
            <a:off x="3851920" y="3857966"/>
            <a:ext cx="1440160" cy="2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зі стрілкою 10"/>
          <p:cNvCxnSpPr>
            <a:stCxn id="5" idx="1"/>
            <a:endCxn id="4" idx="3"/>
          </p:cNvCxnSpPr>
          <p:nvPr/>
        </p:nvCxnSpPr>
        <p:spPr>
          <a:xfrm flipH="1">
            <a:off x="3851920" y="3857966"/>
            <a:ext cx="1440160" cy="28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2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Непряма форма організації збуту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99592" y="2119257"/>
            <a:ext cx="7344816" cy="3603812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043608" y="2564904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Готель</a:t>
            </a:r>
            <a:endParaRPr lang="uk-UA" dirty="0"/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3491880" y="2564904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Туристична фірма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6012160" y="256490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Клієнт</a:t>
            </a:r>
            <a:endParaRPr lang="uk-UA" dirty="0"/>
          </a:p>
        </p:txBody>
      </p:sp>
      <p:cxnSp>
        <p:nvCxnSpPr>
          <p:cNvPr id="8" name="Пряма зі стрілкою 7"/>
          <p:cNvCxnSpPr>
            <a:stCxn id="4" idx="3"/>
            <a:endCxn id="5" idx="1"/>
          </p:cNvCxnSpPr>
          <p:nvPr/>
        </p:nvCxnSpPr>
        <p:spPr>
          <a:xfrm>
            <a:off x="2771800" y="2960948"/>
            <a:ext cx="7200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>
            <a:stCxn id="5" idx="3"/>
            <a:endCxn id="6" idx="1"/>
          </p:cNvCxnSpPr>
          <p:nvPr/>
        </p:nvCxnSpPr>
        <p:spPr>
          <a:xfrm>
            <a:off x="5436096" y="2960948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круглений прямокутник 10"/>
          <p:cNvSpPr/>
          <p:nvPr/>
        </p:nvSpPr>
        <p:spPr>
          <a:xfrm>
            <a:off x="1043608" y="4437112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Туроператор</a:t>
            </a:r>
            <a:endParaRPr lang="uk-UA" dirty="0"/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3491880" y="447311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Турагенство</a:t>
            </a:r>
            <a:endParaRPr lang="uk-UA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6156176" y="4437112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Клієнт</a:t>
            </a:r>
            <a:endParaRPr lang="uk-UA" dirty="0"/>
          </a:p>
        </p:txBody>
      </p:sp>
      <p:cxnSp>
        <p:nvCxnSpPr>
          <p:cNvPr id="15" name="Пряма зі стрілкою 14"/>
          <p:cNvCxnSpPr>
            <a:stCxn id="11" idx="3"/>
            <a:endCxn id="12" idx="1"/>
          </p:cNvCxnSpPr>
          <p:nvPr/>
        </p:nvCxnSpPr>
        <p:spPr>
          <a:xfrm>
            <a:off x="2915816" y="4833156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/>
          <p:cNvCxnSpPr>
            <a:stCxn id="12" idx="3"/>
          </p:cNvCxnSpPr>
          <p:nvPr/>
        </p:nvCxnSpPr>
        <p:spPr>
          <a:xfrm>
            <a:off x="5580112" y="4833156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7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Засоби маркетингових комунікацій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7584" y="2119257"/>
            <a:ext cx="7488832" cy="3603812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259632" y="2564904"/>
            <a:ext cx="68407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Комплекс маркетингових комунікацій</a:t>
            </a:r>
            <a:endParaRPr lang="uk-UA" dirty="0"/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1043608" y="3573016"/>
            <a:ext cx="129614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Реклама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2771800" y="3573016"/>
            <a:ext cx="129614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Пропаганда</a:t>
            </a:r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4355976" y="3573016"/>
            <a:ext cx="17281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Стимулювання збуту</a:t>
            </a:r>
            <a:endParaRPr lang="uk-UA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6372200" y="3573016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Персональний продаж</a:t>
            </a:r>
            <a:endParaRPr lang="uk-UA" dirty="0"/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1547664" y="3284984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 сполучна лінія 11"/>
          <p:cNvCxnSpPr>
            <a:stCxn id="4" idx="2"/>
          </p:cNvCxnSpPr>
          <p:nvPr/>
        </p:nvCxnSpPr>
        <p:spPr>
          <a:xfrm>
            <a:off x="4680012" y="30689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/>
          <p:nvPr/>
        </p:nvCxnSpPr>
        <p:spPr>
          <a:xfrm>
            <a:off x="1547664" y="32849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сполучна лінія 15"/>
          <p:cNvCxnSpPr>
            <a:endCxn id="6" idx="0"/>
          </p:cNvCxnSpPr>
          <p:nvPr/>
        </p:nvCxnSpPr>
        <p:spPr>
          <a:xfrm>
            <a:off x="3419872" y="32849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сполучна лінія 17"/>
          <p:cNvCxnSpPr>
            <a:endCxn id="7" idx="0"/>
          </p:cNvCxnSpPr>
          <p:nvPr/>
        </p:nvCxnSpPr>
        <p:spPr>
          <a:xfrm>
            <a:off x="5220072" y="32849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сполучна лінія 19"/>
          <p:cNvCxnSpPr>
            <a:endCxn id="8" idx="0"/>
          </p:cNvCxnSpPr>
          <p:nvPr/>
        </p:nvCxnSpPr>
        <p:spPr>
          <a:xfrm>
            <a:off x="7308304" y="32849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Структура інформаційної системи з реалізації туристичних послуг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71600" y="2119257"/>
            <a:ext cx="7200800" cy="3603812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022404" y="2204864"/>
            <a:ext cx="2232248" cy="894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Результат планування обсягів</a:t>
            </a:r>
            <a:endParaRPr lang="uk-UA" dirty="0"/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4067944" y="2132856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Інформаційна система з реалізації туристичних послуг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1187624" y="3573016"/>
            <a:ext cx="144016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Вибір способів</a:t>
            </a:r>
          </a:p>
          <a:p>
            <a:pPr algn="ctr"/>
            <a:r>
              <a:rPr lang="uk-UA" dirty="0" smtClean="0"/>
              <a:t>(каналів)</a:t>
            </a:r>
          </a:p>
          <a:p>
            <a:pPr algn="ctr"/>
            <a:r>
              <a:rPr lang="uk-UA" dirty="0" smtClean="0"/>
              <a:t>збуту</a:t>
            </a:r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2843808" y="3573016"/>
            <a:ext cx="165618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Застосування комплексу маркетингових комунікацій</a:t>
            </a:r>
            <a:endParaRPr lang="uk-UA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4644008" y="3573016"/>
            <a:ext cx="180020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Прогнозування збільшення обсягів реалізації послуг з урахуванням різних внутрішніх факторів</a:t>
            </a:r>
            <a:endParaRPr lang="uk-UA" sz="1400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6588224" y="3645024"/>
            <a:ext cx="1728192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Прогнозування впливу обсягів закупівлі товарів на доходи туристичного підприємства</a:t>
            </a:r>
            <a:endParaRPr lang="uk-UA" sz="1400" dirty="0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1547664" y="3284984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>
            <a:stCxn id="4" idx="3"/>
            <a:endCxn id="5" idx="1"/>
          </p:cNvCxnSpPr>
          <p:nvPr/>
        </p:nvCxnSpPr>
        <p:spPr>
          <a:xfrm flipV="1">
            <a:off x="3254652" y="2600908"/>
            <a:ext cx="813292" cy="51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сполучна лінія 14"/>
          <p:cNvCxnSpPr>
            <a:endCxn id="8" idx="0"/>
          </p:cNvCxnSpPr>
          <p:nvPr/>
        </p:nvCxnSpPr>
        <p:spPr>
          <a:xfrm>
            <a:off x="5544108" y="30689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сполучна лінія 16"/>
          <p:cNvCxnSpPr/>
          <p:nvPr/>
        </p:nvCxnSpPr>
        <p:spPr>
          <a:xfrm>
            <a:off x="7452320" y="32849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сполучна лінія 18"/>
          <p:cNvCxnSpPr>
            <a:endCxn id="7" idx="0"/>
          </p:cNvCxnSpPr>
          <p:nvPr/>
        </p:nvCxnSpPr>
        <p:spPr>
          <a:xfrm>
            <a:off x="3671900" y="32849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сполучна лінія 21"/>
          <p:cNvCxnSpPr/>
          <p:nvPr/>
        </p:nvCxnSpPr>
        <p:spPr>
          <a:xfrm>
            <a:off x="1547664" y="32849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8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116</TotalTime>
  <Words>891</Words>
  <Application>Microsoft Office PowerPoint</Application>
  <PresentationFormat>Екран (4:3)</PresentationFormat>
  <Paragraphs>534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Кнопка</vt:lpstr>
      <vt:lpstr>ЛДУФК ім. Боберського Кафедра інформатики і кінезіології</vt:lpstr>
      <vt:lpstr>Презентація PowerPoint</vt:lpstr>
      <vt:lpstr>Дисципліна «Комп'ютерні та інформаційні технології»</vt:lpstr>
      <vt:lpstr>Презентація PowerPoint</vt:lpstr>
      <vt:lpstr>Презентація PowerPoint</vt:lpstr>
      <vt:lpstr>Пряма форма організації збуту</vt:lpstr>
      <vt:lpstr>Непряма форма організації збуту</vt:lpstr>
      <vt:lpstr>Засоби маркетингових комунікацій</vt:lpstr>
      <vt:lpstr>Структура інформаційної системи з реалізації туристичних послуг</vt:lpstr>
      <vt:lpstr>Процес прогнозування охоплює такі основні етапи:</vt:lpstr>
      <vt:lpstr>Приклад прогнозування та аналізу збільшення обсягів реалізації послуг залежно від цін на послуги та витрат на рекламу з використанням статистичних функцій</vt:lpstr>
      <vt:lpstr>Презентація PowerPoint</vt:lpstr>
      <vt:lpstr>Презентація PowerPoint</vt:lpstr>
      <vt:lpstr>Презентація PowerPoint</vt:lpstr>
      <vt:lpstr>Презентація PowerPoint</vt:lpstr>
      <vt:lpstr>Приклад прогнозування впливу обсягів закупівлі товарів для номерного фонду на доходи готелю з використанням статистичних функцій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ЛДУФК ім. Боберського Кафедра інформатики і кінезіології</dc:title>
  <dc:creator>Sara Yasmeen (Wipro Technologies)</dc:creator>
  <cp:lastModifiedBy>Admin</cp:lastModifiedBy>
  <cp:revision>9</cp:revision>
  <dcterms:created xsi:type="dcterms:W3CDTF">2010-02-23T11:30:32Z</dcterms:created>
  <dcterms:modified xsi:type="dcterms:W3CDTF">2020-04-01T09:03:32Z</dcterms:modified>
</cp:coreProperties>
</file>