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4.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4.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4.8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4.8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4.8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4.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Еластичність попиту (чутливість споживачів до зміни ціни на послуги розміщення)</a:t>
            </a:r>
          </a:p>
        </c:rich>
      </c:tx>
      <c:layout>
        <c:manualLayout>
          <c:xMode val="edge"/>
          <c:yMode val="edge"/>
          <c:x val="0.12000017233480632"/>
          <c:y val="3.820235198591112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64722777922187"/>
          <c:y val="0.26292206955009423"/>
          <c:w val="0.83411884495468314"/>
          <c:h val="0.5325857306271139"/>
        </c:manualLayout>
      </c:layout>
      <c:scatterChart>
        <c:scatterStyle val="lineMarker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numFmt formatCode="0.0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Аркуш1!$B$3:$B$14</c:f>
              <c:numCache>
                <c:formatCode>General</c:formatCode>
                <c:ptCount val="12"/>
                <c:pt idx="0">
                  <c:v>5000</c:v>
                </c:pt>
                <c:pt idx="1">
                  <c:v>5200</c:v>
                </c:pt>
                <c:pt idx="2">
                  <c:v>5400</c:v>
                </c:pt>
                <c:pt idx="3">
                  <c:v>5600</c:v>
                </c:pt>
                <c:pt idx="4">
                  <c:v>5800</c:v>
                </c:pt>
                <c:pt idx="5">
                  <c:v>6000</c:v>
                </c:pt>
                <c:pt idx="6">
                  <c:v>6200</c:v>
                </c:pt>
                <c:pt idx="7">
                  <c:v>6400</c:v>
                </c:pt>
                <c:pt idx="8">
                  <c:v>6600</c:v>
                </c:pt>
                <c:pt idx="9">
                  <c:v>6800</c:v>
                </c:pt>
                <c:pt idx="10">
                  <c:v>7000</c:v>
                </c:pt>
                <c:pt idx="11">
                  <c:v>7200</c:v>
                </c:pt>
              </c:numCache>
            </c:numRef>
          </c:xVal>
          <c:yVal>
            <c:numRef>
              <c:f>Аркуш1!$C$3:$C$14</c:f>
              <c:numCache>
                <c:formatCode>General</c:formatCode>
                <c:ptCount val="12"/>
                <c:pt idx="0">
                  <c:v>0.35</c:v>
                </c:pt>
                <c:pt idx="1">
                  <c:v>0.34</c:v>
                </c:pt>
                <c:pt idx="2">
                  <c:v>0.33</c:v>
                </c:pt>
                <c:pt idx="3">
                  <c:v>0.32</c:v>
                </c:pt>
                <c:pt idx="4">
                  <c:v>0.31</c:v>
                </c:pt>
                <c:pt idx="5">
                  <c:v>0.3</c:v>
                </c:pt>
                <c:pt idx="6">
                  <c:v>0.28999999999999998</c:v>
                </c:pt>
                <c:pt idx="7">
                  <c:v>0.28000000000000003</c:v>
                </c:pt>
                <c:pt idx="8">
                  <c:v>0.27</c:v>
                </c:pt>
                <c:pt idx="9">
                  <c:v>0.26</c:v>
                </c:pt>
                <c:pt idx="10">
                  <c:v>0.25</c:v>
                </c:pt>
                <c:pt idx="11">
                  <c:v>0.24000000000000099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475200"/>
        <c:axId val="181526528"/>
      </c:scatterChart>
      <c:valAx>
        <c:axId val="181475200"/>
        <c:scaling>
          <c:orientation val="minMax"/>
          <c:max val="7500"/>
          <c:min val="450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uk-UA"/>
                  <a:t>Кількість послуг</a:t>
                </a:r>
              </a:p>
            </c:rich>
          </c:tx>
          <c:layout>
            <c:manualLayout>
              <c:xMode val="edge"/>
              <c:yMode val="edge"/>
              <c:x val="0.4505888823944198"/>
              <c:y val="0.8853956872028814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1526528"/>
        <c:crossesAt val="0.2"/>
        <c:crossBetween val="midCat"/>
        <c:majorUnit val="500"/>
        <c:minorUnit val="200"/>
      </c:valAx>
      <c:valAx>
        <c:axId val="181526528"/>
        <c:scaling>
          <c:orientation val="minMax"/>
          <c:max val="0.36"/>
          <c:min val="0.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uk-UA"/>
                  <a:t>Ціна</a:t>
                </a:r>
              </a:p>
            </c:rich>
          </c:tx>
          <c:layout>
            <c:manualLayout>
              <c:xMode val="edge"/>
              <c:yMode val="edge"/>
              <c:x val="2.5882390111428812E-2"/>
              <c:y val="0.4831473927629936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1475200"/>
        <c:crossesAt val="4500"/>
        <c:crossBetween val="midCat"/>
        <c:majorUnit val="0.02"/>
        <c:minorUnit val="0.0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Вплив зміни ціни на виручку від реалізації послуг</a:t>
            </a:r>
          </a:p>
        </c:rich>
      </c:tx>
      <c:layout>
        <c:manualLayout>
          <c:xMode val="edge"/>
          <c:yMode val="edge"/>
          <c:x val="0.18596496538199167"/>
          <c:y val="3.512410868135282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567255336044676"/>
          <c:y val="0.19421565976748034"/>
          <c:w val="0.81520491113992577"/>
          <c:h val="0.60537434374331633"/>
        </c:manualLayout>
      </c:layout>
      <c:scatterChart>
        <c:scatterStyle val="lineMarker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Аркуш1!$C$3:$C$14</c:f>
              <c:numCache>
                <c:formatCode>General</c:formatCode>
                <c:ptCount val="12"/>
                <c:pt idx="0">
                  <c:v>0.35</c:v>
                </c:pt>
                <c:pt idx="1">
                  <c:v>0.34</c:v>
                </c:pt>
                <c:pt idx="2">
                  <c:v>0.33</c:v>
                </c:pt>
                <c:pt idx="3">
                  <c:v>0.32</c:v>
                </c:pt>
                <c:pt idx="4">
                  <c:v>0.31</c:v>
                </c:pt>
                <c:pt idx="5">
                  <c:v>0.3</c:v>
                </c:pt>
                <c:pt idx="6">
                  <c:v>0.28999999999999998</c:v>
                </c:pt>
                <c:pt idx="7">
                  <c:v>0.28000000000000003</c:v>
                </c:pt>
                <c:pt idx="8">
                  <c:v>0.27</c:v>
                </c:pt>
                <c:pt idx="9">
                  <c:v>0.26</c:v>
                </c:pt>
                <c:pt idx="10">
                  <c:v>0.25</c:v>
                </c:pt>
                <c:pt idx="11">
                  <c:v>0.24000000000000099</c:v>
                </c:pt>
              </c:numCache>
            </c:numRef>
          </c:xVal>
          <c:yVal>
            <c:numRef>
              <c:f>Аркуш1!$D$3:$D$14</c:f>
              <c:numCache>
                <c:formatCode>General</c:formatCode>
                <c:ptCount val="12"/>
                <c:pt idx="0">
                  <c:v>1750</c:v>
                </c:pt>
                <c:pt idx="1">
                  <c:v>1768.0000000000002</c:v>
                </c:pt>
                <c:pt idx="2">
                  <c:v>1782</c:v>
                </c:pt>
                <c:pt idx="3">
                  <c:v>1792</c:v>
                </c:pt>
                <c:pt idx="4">
                  <c:v>1798</c:v>
                </c:pt>
                <c:pt idx="5">
                  <c:v>1800</c:v>
                </c:pt>
                <c:pt idx="6">
                  <c:v>1797.9999999999998</c:v>
                </c:pt>
                <c:pt idx="7">
                  <c:v>1792.0000000000002</c:v>
                </c:pt>
                <c:pt idx="8">
                  <c:v>1782.0000000000002</c:v>
                </c:pt>
                <c:pt idx="9">
                  <c:v>1768</c:v>
                </c:pt>
                <c:pt idx="10">
                  <c:v>1750</c:v>
                </c:pt>
                <c:pt idx="11">
                  <c:v>1728.000000000007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375168"/>
        <c:axId val="182377088"/>
      </c:scatterChart>
      <c:valAx>
        <c:axId val="182375168"/>
        <c:scaling>
          <c:orientation val="minMax"/>
          <c:max val="0.36"/>
          <c:min val="0.22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uk-UA"/>
                  <a:t>Ціна</a:t>
                </a:r>
              </a:p>
            </c:rich>
          </c:tx>
          <c:layout>
            <c:manualLayout>
              <c:xMode val="edge"/>
              <c:yMode val="edge"/>
              <c:x val="0.51578962096514669"/>
              <c:y val="0.890499461274298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2377088"/>
        <c:crosses val="autoZero"/>
        <c:crossBetween val="midCat"/>
        <c:majorUnit val="0.02"/>
        <c:minorUnit val="0.01"/>
      </c:valAx>
      <c:valAx>
        <c:axId val="1823770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uk-UA"/>
                  <a:t>тис. грн</a:t>
                </a:r>
              </a:p>
            </c:rich>
          </c:tx>
          <c:layout>
            <c:manualLayout>
              <c:xMode val="edge"/>
              <c:yMode val="edge"/>
              <c:x val="2.5731001499395074E-2"/>
              <c:y val="0.415290932055995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2375168"/>
        <c:crossesAt val="0.22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Визначення точки беззбитковості на проведення туру</a:t>
            </a:r>
          </a:p>
        </c:rich>
      </c:tx>
      <c:layout>
        <c:manualLayout>
          <c:xMode val="edge"/>
          <c:yMode val="edge"/>
          <c:x val="0.13131316729391554"/>
          <c:y val="3.5156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49946774041076"/>
          <c:y val="0.1953125"/>
          <c:w val="0.85634142431844051"/>
          <c:h val="0.603515625"/>
        </c:manualLayout>
      </c:layout>
      <c:scatterChart>
        <c:scatterStyle val="lineMarker"/>
        <c:varyColors val="0"/>
        <c:ser>
          <c:idx val="0"/>
          <c:order val="0"/>
          <c:tx>
            <c:v>Дохід</c:v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'Орієнтація на витрати'!$F$3:$F$12</c:f>
              <c:numCache>
                <c:formatCode>General</c:formatCode>
                <c:ptCount val="10"/>
                <c:pt idx="0">
                  <c:v>2915</c:v>
                </c:pt>
                <c:pt idx="1">
                  <c:v>5830</c:v>
                </c:pt>
                <c:pt idx="2">
                  <c:v>8745</c:v>
                </c:pt>
                <c:pt idx="3">
                  <c:v>11660</c:v>
                </c:pt>
                <c:pt idx="4">
                  <c:v>14575</c:v>
                </c:pt>
                <c:pt idx="5">
                  <c:v>17490</c:v>
                </c:pt>
                <c:pt idx="6">
                  <c:v>20405</c:v>
                </c:pt>
                <c:pt idx="7">
                  <c:v>23320</c:v>
                </c:pt>
                <c:pt idx="8">
                  <c:v>26235</c:v>
                </c:pt>
                <c:pt idx="9">
                  <c:v>29150</c:v>
                </c:pt>
              </c:numCache>
            </c:numRef>
          </c:yVal>
          <c:smooth val="0"/>
        </c:ser>
        <c:ser>
          <c:idx val="1"/>
          <c:order val="1"/>
          <c:tx>
            <c:v>Фіксовані витрати</c:v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'Орієнтація на витрати'!$I$3:$I$12</c:f>
              <c:numCache>
                <c:formatCode>General</c:formatCode>
                <c:ptCount val="10"/>
                <c:pt idx="0">
                  <c:v>8700</c:v>
                </c:pt>
                <c:pt idx="1">
                  <c:v>8700</c:v>
                </c:pt>
                <c:pt idx="2">
                  <c:v>8700</c:v>
                </c:pt>
                <c:pt idx="3">
                  <c:v>8700</c:v>
                </c:pt>
                <c:pt idx="4">
                  <c:v>8700</c:v>
                </c:pt>
                <c:pt idx="5">
                  <c:v>8700</c:v>
                </c:pt>
                <c:pt idx="6">
                  <c:v>8700</c:v>
                </c:pt>
                <c:pt idx="7">
                  <c:v>8700</c:v>
                </c:pt>
                <c:pt idx="8">
                  <c:v>8700</c:v>
                </c:pt>
                <c:pt idx="9">
                  <c:v>8700</c:v>
                </c:pt>
              </c:numCache>
            </c:numRef>
          </c:yVal>
          <c:smooth val="0"/>
        </c:ser>
        <c:ser>
          <c:idx val="2"/>
          <c:order val="2"/>
          <c:tx>
            <c:v>Повні витрати</c:v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yVal>
            <c:numRef>
              <c:f>'Орієнтація на витрати'!$J$3:$J$12</c:f>
              <c:numCache>
                <c:formatCode>General</c:formatCode>
                <c:ptCount val="10"/>
                <c:pt idx="0">
                  <c:v>9875</c:v>
                </c:pt>
                <c:pt idx="1">
                  <c:v>11050</c:v>
                </c:pt>
                <c:pt idx="2">
                  <c:v>12225</c:v>
                </c:pt>
                <c:pt idx="3">
                  <c:v>13400</c:v>
                </c:pt>
                <c:pt idx="4">
                  <c:v>14575</c:v>
                </c:pt>
                <c:pt idx="5">
                  <c:v>15750</c:v>
                </c:pt>
                <c:pt idx="6">
                  <c:v>16925</c:v>
                </c:pt>
                <c:pt idx="7">
                  <c:v>18100</c:v>
                </c:pt>
                <c:pt idx="8">
                  <c:v>19275</c:v>
                </c:pt>
                <c:pt idx="9">
                  <c:v>20450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968704"/>
        <c:axId val="182970624"/>
      </c:scatterChart>
      <c:valAx>
        <c:axId val="18296870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2970624"/>
        <c:crosses val="autoZero"/>
        <c:crossBetween val="midCat"/>
      </c:valAx>
      <c:valAx>
        <c:axId val="1829706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296870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4130197408710974"/>
          <c:y val="0.91796875"/>
          <c:w val="0.58473641162504264"/>
          <c:h val="6.2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9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Визначення оптимальної ціни на тур</a:t>
            </a:r>
          </a:p>
        </c:rich>
      </c:tx>
      <c:layout>
        <c:manualLayout>
          <c:xMode val="edge"/>
          <c:yMode val="edge"/>
          <c:x val="0.24833016149203416"/>
          <c:y val="3.5156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247240498069708"/>
          <c:y val="0.1953125"/>
          <c:w val="0.85634930128867381"/>
          <c:h val="0.66015625"/>
        </c:manualLayout>
      </c:layout>
      <c:scatterChart>
        <c:scatterStyle val="lineMarker"/>
        <c:varyColors val="0"/>
        <c:ser>
          <c:idx val="0"/>
          <c:order val="0"/>
          <c:tx>
            <c:v>Дохід</c:v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'Орієнтація на витрати'!$O$3:$O$9</c:f>
              <c:numCache>
                <c:formatCode>General</c:formatCode>
                <c:ptCount val="7"/>
                <c:pt idx="0">
                  <c:v>14575</c:v>
                </c:pt>
                <c:pt idx="1">
                  <c:v>19950</c:v>
                </c:pt>
                <c:pt idx="2">
                  <c:v>23300</c:v>
                </c:pt>
                <c:pt idx="3">
                  <c:v>25704</c:v>
                </c:pt>
                <c:pt idx="4">
                  <c:v>26250</c:v>
                </c:pt>
                <c:pt idx="5">
                  <c:v>25696</c:v>
                </c:pt>
                <c:pt idx="6">
                  <c:v>23500</c:v>
                </c:pt>
              </c:numCache>
            </c:numRef>
          </c:yVal>
          <c:smooth val="0"/>
        </c:ser>
        <c:ser>
          <c:idx val="2"/>
          <c:order val="1"/>
          <c:tx>
            <c:v>Фіксовані витрати</c:v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yVal>
            <c:numRef>
              <c:f>'Орієнтація на витрати'!$R$3:$R$9</c:f>
              <c:numCache>
                <c:formatCode>General</c:formatCode>
                <c:ptCount val="7"/>
                <c:pt idx="0">
                  <c:v>8700</c:v>
                </c:pt>
                <c:pt idx="1">
                  <c:v>8700</c:v>
                </c:pt>
                <c:pt idx="2">
                  <c:v>8700</c:v>
                </c:pt>
                <c:pt idx="3">
                  <c:v>8700</c:v>
                </c:pt>
                <c:pt idx="4">
                  <c:v>8700</c:v>
                </c:pt>
                <c:pt idx="5">
                  <c:v>8700</c:v>
                </c:pt>
                <c:pt idx="6">
                  <c:v>8700</c:v>
                </c:pt>
              </c:numCache>
            </c:numRef>
          </c:yVal>
          <c:smooth val="0"/>
        </c:ser>
        <c:ser>
          <c:idx val="3"/>
          <c:order val="2"/>
          <c:tx>
            <c:v>Повні витрати</c:v>
          </c:tx>
          <c:spPr>
            <a:ln w="25400">
              <a:solidFill>
                <a:srgbClr val="00FFFF"/>
              </a:solidFill>
              <a:prstDash val="solid"/>
            </a:ln>
          </c:spPr>
          <c:marker>
            <c:symbol val="x"/>
            <c:size val="7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'Орієнтація на витрати'!$S$3:$S$9</c:f>
              <c:numCache>
                <c:formatCode>General</c:formatCode>
                <c:ptCount val="7"/>
                <c:pt idx="0">
                  <c:v>14575</c:v>
                </c:pt>
                <c:pt idx="1">
                  <c:v>17630</c:v>
                </c:pt>
                <c:pt idx="2">
                  <c:v>20450</c:v>
                </c:pt>
                <c:pt idx="3">
                  <c:v>23505</c:v>
                </c:pt>
                <c:pt idx="4">
                  <c:v>26325</c:v>
                </c:pt>
                <c:pt idx="5">
                  <c:v>29380</c:v>
                </c:pt>
                <c:pt idx="6">
                  <c:v>32200</c:v>
                </c:pt>
              </c:numCache>
            </c:numRef>
          </c:yVal>
          <c:smooth val="0"/>
        </c:ser>
        <c:ser>
          <c:idx val="4"/>
          <c:order val="3"/>
          <c:tx>
            <c:v>Прибуток</c:v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star"/>
            <c:size val="7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'Орієнтація на витрати'!$T$3:$T$9</c:f>
              <c:numCache>
                <c:formatCode>General</c:formatCode>
                <c:ptCount val="7"/>
                <c:pt idx="0">
                  <c:v>0</c:v>
                </c:pt>
                <c:pt idx="1">
                  <c:v>2320</c:v>
                </c:pt>
                <c:pt idx="2">
                  <c:v>2850</c:v>
                </c:pt>
                <c:pt idx="3">
                  <c:v>2199</c:v>
                </c:pt>
                <c:pt idx="4">
                  <c:v>-75</c:v>
                </c:pt>
                <c:pt idx="5">
                  <c:v>-3684</c:v>
                </c:pt>
                <c:pt idx="6">
                  <c:v>-8700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005952"/>
        <c:axId val="183007872"/>
      </c:scatterChart>
      <c:valAx>
        <c:axId val="18300595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3007872"/>
        <c:crosses val="autoZero"/>
        <c:crossBetween val="midCat"/>
      </c:valAx>
      <c:valAx>
        <c:axId val="1830078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300595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703789897232342"/>
          <c:y val="0.91796875"/>
          <c:w val="0.73942254363547388"/>
          <c:h val="6.2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9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Визначення оптимальної ціни на тур</a:t>
            </a:r>
          </a:p>
        </c:rich>
      </c:tx>
      <c:layout>
        <c:manualLayout>
          <c:xMode val="edge"/>
          <c:yMode val="edge"/>
          <c:x val="0.24833016149203416"/>
          <c:y val="3.5156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247240498069708"/>
          <c:y val="0.1953125"/>
          <c:w val="0.85634930128867381"/>
          <c:h val="0.66015625"/>
        </c:manualLayout>
      </c:layout>
      <c:scatterChart>
        <c:scatterStyle val="lineMarker"/>
        <c:varyColors val="0"/>
        <c:ser>
          <c:idx val="0"/>
          <c:order val="0"/>
          <c:tx>
            <c:v>Дохід</c:v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'[4.8.xls]Орієнтація на витрати'!$O$3:$O$9</c:f>
              <c:numCache>
                <c:formatCode>General</c:formatCode>
                <c:ptCount val="7"/>
                <c:pt idx="0">
                  <c:v>14575</c:v>
                </c:pt>
                <c:pt idx="1">
                  <c:v>19950</c:v>
                </c:pt>
                <c:pt idx="2">
                  <c:v>23300</c:v>
                </c:pt>
                <c:pt idx="3">
                  <c:v>25704</c:v>
                </c:pt>
                <c:pt idx="4">
                  <c:v>26250</c:v>
                </c:pt>
                <c:pt idx="5">
                  <c:v>25696</c:v>
                </c:pt>
                <c:pt idx="6">
                  <c:v>23500</c:v>
                </c:pt>
              </c:numCache>
            </c:numRef>
          </c:yVal>
          <c:smooth val="0"/>
        </c:ser>
        <c:ser>
          <c:idx val="2"/>
          <c:order val="1"/>
          <c:tx>
            <c:v>Фіксовані витрати</c:v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yVal>
            <c:numRef>
              <c:f>'[4.8.xls]Орієнтація на витрати'!$R$3:$R$9</c:f>
              <c:numCache>
                <c:formatCode>General</c:formatCode>
                <c:ptCount val="7"/>
                <c:pt idx="0">
                  <c:v>8700</c:v>
                </c:pt>
                <c:pt idx="1">
                  <c:v>8700</c:v>
                </c:pt>
                <c:pt idx="2">
                  <c:v>8700</c:v>
                </c:pt>
                <c:pt idx="3">
                  <c:v>8700</c:v>
                </c:pt>
                <c:pt idx="4">
                  <c:v>8700</c:v>
                </c:pt>
                <c:pt idx="5">
                  <c:v>8700</c:v>
                </c:pt>
                <c:pt idx="6">
                  <c:v>8700</c:v>
                </c:pt>
              </c:numCache>
            </c:numRef>
          </c:yVal>
          <c:smooth val="0"/>
        </c:ser>
        <c:ser>
          <c:idx val="3"/>
          <c:order val="2"/>
          <c:tx>
            <c:v>Повні витрати</c:v>
          </c:tx>
          <c:spPr>
            <a:ln w="25400">
              <a:solidFill>
                <a:srgbClr val="00FFFF"/>
              </a:solidFill>
              <a:prstDash val="solid"/>
            </a:ln>
          </c:spPr>
          <c:marker>
            <c:symbol val="x"/>
            <c:size val="7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'[4.8.xls]Орієнтація на витрати'!$S$3:$S$9</c:f>
              <c:numCache>
                <c:formatCode>General</c:formatCode>
                <c:ptCount val="7"/>
                <c:pt idx="0">
                  <c:v>14575</c:v>
                </c:pt>
                <c:pt idx="1">
                  <c:v>17630</c:v>
                </c:pt>
                <c:pt idx="2">
                  <c:v>20450</c:v>
                </c:pt>
                <c:pt idx="3">
                  <c:v>23505</c:v>
                </c:pt>
                <c:pt idx="4">
                  <c:v>26325</c:v>
                </c:pt>
                <c:pt idx="5">
                  <c:v>29380</c:v>
                </c:pt>
                <c:pt idx="6">
                  <c:v>32200</c:v>
                </c:pt>
              </c:numCache>
            </c:numRef>
          </c:yVal>
          <c:smooth val="0"/>
        </c:ser>
        <c:ser>
          <c:idx val="4"/>
          <c:order val="3"/>
          <c:tx>
            <c:v>Прибуток</c:v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star"/>
            <c:size val="7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'[4.8.xls]Орієнтація на витрати'!$T$3:$T$9</c:f>
              <c:numCache>
                <c:formatCode>General</c:formatCode>
                <c:ptCount val="7"/>
                <c:pt idx="0">
                  <c:v>0</c:v>
                </c:pt>
                <c:pt idx="1">
                  <c:v>2320</c:v>
                </c:pt>
                <c:pt idx="2">
                  <c:v>2850</c:v>
                </c:pt>
                <c:pt idx="3">
                  <c:v>2199</c:v>
                </c:pt>
                <c:pt idx="4">
                  <c:v>-75</c:v>
                </c:pt>
                <c:pt idx="5">
                  <c:v>-3684</c:v>
                </c:pt>
                <c:pt idx="6">
                  <c:v>-8700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055488"/>
        <c:axId val="183057408"/>
      </c:scatterChart>
      <c:valAx>
        <c:axId val="18305548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3057408"/>
        <c:crosses val="autoZero"/>
        <c:crossBetween val="midCat"/>
      </c:valAx>
      <c:valAx>
        <c:axId val="1830574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3055488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703789897232342"/>
          <c:y val="0.91796875"/>
          <c:w val="0.73942254363547388"/>
          <c:h val="6.2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9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Залежність ціни за номер від доходу, коефіцієнта завантаженості та витрат на рекламу готелю</a:t>
            </a:r>
          </a:p>
        </c:rich>
      </c:tx>
      <c:layout>
        <c:manualLayout>
          <c:xMode val="edge"/>
          <c:yMode val="edge"/>
          <c:x val="0.10275862068965518"/>
          <c:y val="2.036199095022624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137931034482755E-2"/>
          <c:y val="0.12104072398190045"/>
          <c:w val="0.94689655172413789"/>
          <c:h val="0.77036199095022628"/>
        </c:manualLayout>
      </c:layout>
      <c:lineChart>
        <c:grouping val="standard"/>
        <c:varyColors val="0"/>
        <c:ser>
          <c:idx val="0"/>
          <c:order val="0"/>
          <c:tx>
            <c:v>Середня ціна за номер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Аркуш1!$C$2:$C$25</c:f>
              <c:numCache>
                <c:formatCode>General</c:formatCode>
                <c:ptCount val="24"/>
                <c:pt idx="0">
                  <c:v>235.2</c:v>
                </c:pt>
                <c:pt idx="1">
                  <c:v>235.2</c:v>
                </c:pt>
                <c:pt idx="2">
                  <c:v>235.2</c:v>
                </c:pt>
                <c:pt idx="3">
                  <c:v>235.2</c:v>
                </c:pt>
                <c:pt idx="4">
                  <c:v>235.2</c:v>
                </c:pt>
                <c:pt idx="5">
                  <c:v>235.2</c:v>
                </c:pt>
                <c:pt idx="6">
                  <c:v>235.2</c:v>
                </c:pt>
                <c:pt idx="7">
                  <c:v>235.2</c:v>
                </c:pt>
                <c:pt idx="8">
                  <c:v>235.2</c:v>
                </c:pt>
                <c:pt idx="9">
                  <c:v>235.2</c:v>
                </c:pt>
                <c:pt idx="10">
                  <c:v>235.2</c:v>
                </c:pt>
                <c:pt idx="11">
                  <c:v>235.2</c:v>
                </c:pt>
                <c:pt idx="12">
                  <c:v>426.5</c:v>
                </c:pt>
                <c:pt idx="13">
                  <c:v>426.5</c:v>
                </c:pt>
                <c:pt idx="14">
                  <c:v>426.5</c:v>
                </c:pt>
                <c:pt idx="15">
                  <c:v>426.5</c:v>
                </c:pt>
                <c:pt idx="16">
                  <c:v>426.5</c:v>
                </c:pt>
                <c:pt idx="17">
                  <c:v>426.5</c:v>
                </c:pt>
                <c:pt idx="18">
                  <c:v>426.5</c:v>
                </c:pt>
                <c:pt idx="19">
                  <c:v>426.5</c:v>
                </c:pt>
                <c:pt idx="20">
                  <c:v>426.5</c:v>
                </c:pt>
                <c:pt idx="21">
                  <c:v>426.5</c:v>
                </c:pt>
                <c:pt idx="22">
                  <c:v>426.5</c:v>
                </c:pt>
                <c:pt idx="23">
                  <c:v>426.5</c:v>
                </c:pt>
              </c:numCache>
            </c:numRef>
          </c:val>
          <c:smooth val="0"/>
        </c:ser>
        <c:ser>
          <c:idx val="1"/>
          <c:order val="1"/>
          <c:tx>
            <c:v>Розрахункова ціна за номер, грн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Аркуш1!$H$2:$H$25</c:f>
              <c:numCache>
                <c:formatCode>General</c:formatCode>
                <c:ptCount val="24"/>
                <c:pt idx="0">
                  <c:v>252.12513764002057</c:v>
                </c:pt>
                <c:pt idx="1">
                  <c:v>279.4446587149921</c:v>
                </c:pt>
                <c:pt idx="2">
                  <c:v>289.30014716793795</c:v>
                </c:pt>
                <c:pt idx="3">
                  <c:v>293.98167138777552</c:v>
                </c:pt>
                <c:pt idx="4">
                  <c:v>292.82953258199956</c:v>
                </c:pt>
                <c:pt idx="5">
                  <c:v>267.50074734933207</c:v>
                </c:pt>
                <c:pt idx="6">
                  <c:v>258.69979456468019</c:v>
                </c:pt>
                <c:pt idx="7">
                  <c:v>316.4416001957614</c:v>
                </c:pt>
                <c:pt idx="8">
                  <c:v>254.50110343855062</c:v>
                </c:pt>
                <c:pt idx="9">
                  <c:v>346.16028343426274</c:v>
                </c:pt>
                <c:pt idx="10">
                  <c:v>281.70647634650385</c:v>
                </c:pt>
                <c:pt idx="11">
                  <c:v>287.40521030103508</c:v>
                </c:pt>
                <c:pt idx="12">
                  <c:v>284.41205024706659</c:v>
                </c:pt>
                <c:pt idx="13">
                  <c:v>273.08626688492205</c:v>
                </c:pt>
                <c:pt idx="14">
                  <c:v>344.73984611873777</c:v>
                </c:pt>
                <c:pt idx="15">
                  <c:v>328.66234444853518</c:v>
                </c:pt>
                <c:pt idx="16">
                  <c:v>426.92025635934658</c:v>
                </c:pt>
                <c:pt idx="17">
                  <c:v>458.36201284070148</c:v>
                </c:pt>
                <c:pt idx="18">
                  <c:v>467.34004824474863</c:v>
                </c:pt>
                <c:pt idx="19">
                  <c:v>354.73095672085753</c:v>
                </c:pt>
                <c:pt idx="20">
                  <c:v>452.3894741603865</c:v>
                </c:pt>
                <c:pt idx="21">
                  <c:v>367.29743195853467</c:v>
                </c:pt>
                <c:pt idx="22">
                  <c:v>364.98338739335998</c:v>
                </c:pt>
                <c:pt idx="23">
                  <c:v>397.37956149994994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108352"/>
        <c:axId val="183110272"/>
      </c:lineChart>
      <c:catAx>
        <c:axId val="18310835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3110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31102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310835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0206896551724138"/>
          <c:y val="0.96040723981900455"/>
          <c:w val="0.4303448275862069"/>
          <c:h val="3.619909502262443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C7409F-5D85-4D04-B3EC-18C3348D553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C3BF700-373A-4EB4-AAF1-F0616AD769A9}">
      <dgm:prSet phldrT="[Текст]"/>
      <dgm:spPr/>
      <dgm:t>
        <a:bodyPr/>
        <a:lstStyle/>
        <a:p>
          <a:r>
            <a:rPr lang="uk-UA" dirty="0" smtClean="0"/>
            <a:t>1, 2</a:t>
          </a:r>
          <a:endParaRPr lang="uk-UA" dirty="0"/>
        </a:p>
      </dgm:t>
    </dgm:pt>
    <dgm:pt modelId="{270BD4EC-D61F-44D0-9192-044E4F1E99DE}" type="parTrans" cxnId="{A8BED30B-E6B4-4853-8FF5-BE0071B5CF7F}">
      <dgm:prSet/>
      <dgm:spPr/>
      <dgm:t>
        <a:bodyPr/>
        <a:lstStyle/>
        <a:p>
          <a:endParaRPr lang="uk-UA"/>
        </a:p>
      </dgm:t>
    </dgm:pt>
    <dgm:pt modelId="{DA0C66B6-DE2A-410C-98F0-71411B9E499A}" type="sibTrans" cxnId="{A8BED30B-E6B4-4853-8FF5-BE0071B5CF7F}">
      <dgm:prSet/>
      <dgm:spPr/>
      <dgm:t>
        <a:bodyPr/>
        <a:lstStyle/>
        <a:p>
          <a:endParaRPr lang="uk-UA"/>
        </a:p>
      </dgm:t>
    </dgm:pt>
    <dgm:pt modelId="{256242D2-C3F2-4955-8046-5B9EFCE2F7FF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2">
                  <a:lumMod val="75000"/>
                </a:schemeClr>
              </a:solidFill>
            </a:rPr>
            <a:t>Вивчення завдань щодо ціноутворення</a:t>
          </a:r>
          <a:endParaRPr lang="uk-UA" sz="2400" dirty="0">
            <a:solidFill>
              <a:schemeClr val="tx2">
                <a:lumMod val="75000"/>
              </a:schemeClr>
            </a:solidFill>
          </a:endParaRPr>
        </a:p>
      </dgm:t>
    </dgm:pt>
    <dgm:pt modelId="{384C924E-ABA4-4910-B6DA-2CB6637CF1A0}" type="parTrans" cxnId="{37DE89F7-A503-4087-9ED6-61A23A2B26BC}">
      <dgm:prSet/>
      <dgm:spPr/>
      <dgm:t>
        <a:bodyPr/>
        <a:lstStyle/>
        <a:p>
          <a:endParaRPr lang="uk-UA"/>
        </a:p>
      </dgm:t>
    </dgm:pt>
    <dgm:pt modelId="{8D2656DC-424D-4E57-B168-547831F19CD9}" type="sibTrans" cxnId="{37DE89F7-A503-4087-9ED6-61A23A2B26BC}">
      <dgm:prSet/>
      <dgm:spPr/>
      <dgm:t>
        <a:bodyPr/>
        <a:lstStyle/>
        <a:p>
          <a:endParaRPr lang="uk-UA"/>
        </a:p>
      </dgm:t>
    </dgm:pt>
    <dgm:pt modelId="{B40114BC-620B-4179-9DDC-4F8911DBB717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2">
                  <a:lumMod val="75000"/>
                </a:schemeClr>
              </a:solidFill>
            </a:rPr>
            <a:t>Вивчення попиту клієнтів</a:t>
          </a:r>
          <a:endParaRPr lang="uk-UA" sz="2400" dirty="0">
            <a:solidFill>
              <a:schemeClr val="tx2">
                <a:lumMod val="75000"/>
              </a:schemeClr>
            </a:solidFill>
          </a:endParaRPr>
        </a:p>
      </dgm:t>
    </dgm:pt>
    <dgm:pt modelId="{10D436EC-5277-48A0-AF51-8BD5733100FE}" type="parTrans" cxnId="{53EE1EEB-FF52-4643-AB8F-216666A9497F}">
      <dgm:prSet/>
      <dgm:spPr/>
      <dgm:t>
        <a:bodyPr/>
        <a:lstStyle/>
        <a:p>
          <a:endParaRPr lang="uk-UA"/>
        </a:p>
      </dgm:t>
    </dgm:pt>
    <dgm:pt modelId="{701EC272-7CA2-424A-8C41-2311F81A81EB}" type="sibTrans" cxnId="{53EE1EEB-FF52-4643-AB8F-216666A9497F}">
      <dgm:prSet/>
      <dgm:spPr/>
      <dgm:t>
        <a:bodyPr/>
        <a:lstStyle/>
        <a:p>
          <a:endParaRPr lang="uk-UA"/>
        </a:p>
      </dgm:t>
    </dgm:pt>
    <dgm:pt modelId="{B0CEBE5B-BF3A-4DEC-A54E-694AA9A32BC2}">
      <dgm:prSet phldrT="[Текст]"/>
      <dgm:spPr/>
      <dgm:t>
        <a:bodyPr/>
        <a:lstStyle/>
        <a:p>
          <a:r>
            <a:rPr lang="uk-UA" dirty="0" smtClean="0"/>
            <a:t>3,4</a:t>
          </a:r>
          <a:endParaRPr lang="uk-UA" dirty="0"/>
        </a:p>
      </dgm:t>
    </dgm:pt>
    <dgm:pt modelId="{92EA151E-4654-4D69-8B0F-42FF4EC0EC8E}" type="parTrans" cxnId="{755953E1-AD67-42B6-A6E4-F7987D1ACF18}">
      <dgm:prSet/>
      <dgm:spPr/>
      <dgm:t>
        <a:bodyPr/>
        <a:lstStyle/>
        <a:p>
          <a:endParaRPr lang="uk-UA"/>
        </a:p>
      </dgm:t>
    </dgm:pt>
    <dgm:pt modelId="{DFC5D520-CD51-478B-BBDE-6095D6EE59D4}" type="sibTrans" cxnId="{755953E1-AD67-42B6-A6E4-F7987D1ACF18}">
      <dgm:prSet/>
      <dgm:spPr/>
      <dgm:t>
        <a:bodyPr/>
        <a:lstStyle/>
        <a:p>
          <a:endParaRPr lang="uk-UA"/>
        </a:p>
      </dgm:t>
    </dgm:pt>
    <dgm:pt modelId="{8FDBBA8F-C862-4428-83CA-7CA540F0EAA2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accent2">
                  <a:lumMod val="75000"/>
                </a:schemeClr>
              </a:solidFill>
            </a:rPr>
            <a:t>Оцінка витрат і собівартості послуги</a:t>
          </a:r>
          <a:endParaRPr lang="uk-UA" sz="2400" dirty="0">
            <a:solidFill>
              <a:schemeClr val="accent2">
                <a:lumMod val="75000"/>
              </a:schemeClr>
            </a:solidFill>
          </a:endParaRPr>
        </a:p>
      </dgm:t>
    </dgm:pt>
    <dgm:pt modelId="{045259DD-4D90-4CC1-8146-CE4BF5D9A41A}" type="parTrans" cxnId="{388C06F7-0D6D-41AD-BE8D-A6DA16B0C357}">
      <dgm:prSet/>
      <dgm:spPr/>
      <dgm:t>
        <a:bodyPr/>
        <a:lstStyle/>
        <a:p>
          <a:endParaRPr lang="uk-UA"/>
        </a:p>
      </dgm:t>
    </dgm:pt>
    <dgm:pt modelId="{08D21AD8-3EA7-4E7F-B911-5B6E98A367E7}" type="sibTrans" cxnId="{388C06F7-0D6D-41AD-BE8D-A6DA16B0C357}">
      <dgm:prSet/>
      <dgm:spPr/>
      <dgm:t>
        <a:bodyPr/>
        <a:lstStyle/>
        <a:p>
          <a:endParaRPr lang="uk-UA"/>
        </a:p>
      </dgm:t>
    </dgm:pt>
    <dgm:pt modelId="{21BE1C8E-A53F-4EF9-8381-02CDA02D0E1F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accent2">
                  <a:lumMod val="75000"/>
                </a:schemeClr>
              </a:solidFill>
            </a:rPr>
            <a:t>Аналіз цін на послуги конкурентів</a:t>
          </a:r>
          <a:endParaRPr lang="uk-UA" sz="2400" dirty="0">
            <a:solidFill>
              <a:schemeClr val="accent2">
                <a:lumMod val="75000"/>
              </a:schemeClr>
            </a:solidFill>
          </a:endParaRPr>
        </a:p>
      </dgm:t>
    </dgm:pt>
    <dgm:pt modelId="{E4E126F7-F8C4-4B42-B32C-7A607138B645}" type="parTrans" cxnId="{CCA5E3C1-6367-4051-870D-16F56542FD18}">
      <dgm:prSet/>
      <dgm:spPr/>
      <dgm:t>
        <a:bodyPr/>
        <a:lstStyle/>
        <a:p>
          <a:endParaRPr lang="uk-UA"/>
        </a:p>
      </dgm:t>
    </dgm:pt>
    <dgm:pt modelId="{AAC17CF3-1EA2-4215-8DEF-D3FED496FFCC}" type="sibTrans" cxnId="{CCA5E3C1-6367-4051-870D-16F56542FD18}">
      <dgm:prSet/>
      <dgm:spPr/>
      <dgm:t>
        <a:bodyPr/>
        <a:lstStyle/>
        <a:p>
          <a:endParaRPr lang="uk-UA"/>
        </a:p>
      </dgm:t>
    </dgm:pt>
    <dgm:pt modelId="{CD90AD6E-F422-47F5-BDC7-1CBF0588BE2F}">
      <dgm:prSet phldrT="[Текст]"/>
      <dgm:spPr/>
      <dgm:t>
        <a:bodyPr/>
        <a:lstStyle/>
        <a:p>
          <a:r>
            <a:rPr lang="uk-UA" dirty="0" smtClean="0"/>
            <a:t>5,6,7</a:t>
          </a:r>
          <a:endParaRPr lang="uk-UA" dirty="0"/>
        </a:p>
      </dgm:t>
    </dgm:pt>
    <dgm:pt modelId="{A738C38F-6AB0-4B45-9861-6A70DC3C338B}" type="parTrans" cxnId="{7092BB24-6769-4CCA-A03E-13221BFA6D41}">
      <dgm:prSet/>
      <dgm:spPr/>
      <dgm:t>
        <a:bodyPr/>
        <a:lstStyle/>
        <a:p>
          <a:endParaRPr lang="uk-UA"/>
        </a:p>
      </dgm:t>
    </dgm:pt>
    <dgm:pt modelId="{948266A7-5F20-4196-9D26-B4A19C159CEB}" type="sibTrans" cxnId="{7092BB24-6769-4CCA-A03E-13221BFA6D41}">
      <dgm:prSet/>
      <dgm:spPr/>
      <dgm:t>
        <a:bodyPr/>
        <a:lstStyle/>
        <a:p>
          <a:endParaRPr lang="uk-UA"/>
        </a:p>
      </dgm:t>
    </dgm:pt>
    <dgm:pt modelId="{D7060983-1F65-40E6-932D-2290B73F88BF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5">
                  <a:lumMod val="75000"/>
                </a:schemeClr>
              </a:solidFill>
            </a:rPr>
            <a:t>Вибір цінової стратегії</a:t>
          </a:r>
          <a:endParaRPr lang="uk-UA" sz="2000" dirty="0">
            <a:solidFill>
              <a:schemeClr val="accent5">
                <a:lumMod val="75000"/>
              </a:schemeClr>
            </a:solidFill>
          </a:endParaRPr>
        </a:p>
      </dgm:t>
    </dgm:pt>
    <dgm:pt modelId="{8F881453-C575-4CAB-BD16-B328CFCBB958}" type="parTrans" cxnId="{188DB3F3-C6D8-4BC8-90B2-9476CCC4FF13}">
      <dgm:prSet/>
      <dgm:spPr/>
      <dgm:t>
        <a:bodyPr/>
        <a:lstStyle/>
        <a:p>
          <a:endParaRPr lang="uk-UA"/>
        </a:p>
      </dgm:t>
    </dgm:pt>
    <dgm:pt modelId="{4F88089F-9274-4728-8DAA-4A77BAA3226A}" type="sibTrans" cxnId="{188DB3F3-C6D8-4BC8-90B2-9476CCC4FF13}">
      <dgm:prSet/>
      <dgm:spPr/>
      <dgm:t>
        <a:bodyPr/>
        <a:lstStyle/>
        <a:p>
          <a:endParaRPr lang="uk-UA"/>
        </a:p>
      </dgm:t>
    </dgm:pt>
    <dgm:pt modelId="{2A7DF903-778F-488F-8F6C-273656CAEAC0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5">
                  <a:lumMod val="75000"/>
                </a:schemeClr>
              </a:solidFill>
            </a:rPr>
            <a:t>Встановлення вихідної ціни</a:t>
          </a:r>
          <a:endParaRPr lang="uk-UA" sz="2000" dirty="0">
            <a:solidFill>
              <a:schemeClr val="accent5">
                <a:lumMod val="75000"/>
              </a:schemeClr>
            </a:solidFill>
          </a:endParaRPr>
        </a:p>
      </dgm:t>
    </dgm:pt>
    <dgm:pt modelId="{19F642C0-3F6B-4984-A36B-5E8F84E24D70}" type="parTrans" cxnId="{9227A630-7BF2-4A9A-96A1-025F0AB8DB7A}">
      <dgm:prSet/>
      <dgm:spPr/>
      <dgm:t>
        <a:bodyPr/>
        <a:lstStyle/>
        <a:p>
          <a:endParaRPr lang="uk-UA"/>
        </a:p>
      </dgm:t>
    </dgm:pt>
    <dgm:pt modelId="{C58B5827-F0FB-464A-979E-7BA954AEC9CF}" type="sibTrans" cxnId="{9227A630-7BF2-4A9A-96A1-025F0AB8DB7A}">
      <dgm:prSet/>
      <dgm:spPr/>
      <dgm:t>
        <a:bodyPr/>
        <a:lstStyle/>
        <a:p>
          <a:endParaRPr lang="uk-UA"/>
        </a:p>
      </dgm:t>
    </dgm:pt>
    <dgm:pt modelId="{B730E4AF-95A0-479E-9297-A43879D2520A}">
      <dgm:prSet phldrT="[Текст]"/>
      <dgm:spPr/>
      <dgm:t>
        <a:bodyPr/>
        <a:lstStyle/>
        <a:p>
          <a:endParaRPr lang="uk-UA" sz="1600" dirty="0"/>
        </a:p>
      </dgm:t>
    </dgm:pt>
    <dgm:pt modelId="{DA64654A-8B3F-4F33-938F-C705462E1533}" type="parTrans" cxnId="{360BA766-2998-4005-B2AA-27F59DE67ADD}">
      <dgm:prSet/>
      <dgm:spPr/>
      <dgm:t>
        <a:bodyPr/>
        <a:lstStyle/>
        <a:p>
          <a:endParaRPr lang="uk-UA"/>
        </a:p>
      </dgm:t>
    </dgm:pt>
    <dgm:pt modelId="{BC4F5AFF-ECDD-49A9-958A-B6B0C988AC06}" type="sibTrans" cxnId="{360BA766-2998-4005-B2AA-27F59DE67ADD}">
      <dgm:prSet/>
      <dgm:spPr/>
      <dgm:t>
        <a:bodyPr/>
        <a:lstStyle/>
        <a:p>
          <a:endParaRPr lang="uk-UA"/>
        </a:p>
      </dgm:t>
    </dgm:pt>
    <dgm:pt modelId="{1E2570DB-5821-42FE-A55B-A61ED283FE85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C00000"/>
              </a:solidFill>
            </a:rPr>
            <a:t>Ініціативна  зміна вихідної ринкової ціни на послуги</a:t>
          </a:r>
          <a:endParaRPr lang="uk-UA" sz="2000" dirty="0">
            <a:solidFill>
              <a:srgbClr val="C00000"/>
            </a:solidFill>
          </a:endParaRPr>
        </a:p>
      </dgm:t>
    </dgm:pt>
    <dgm:pt modelId="{78B4CEFF-ECB9-4129-ABCA-3D495414C592}" type="parTrans" cxnId="{0A88E0B8-BA59-4A55-85A3-5D6632098890}">
      <dgm:prSet/>
      <dgm:spPr/>
      <dgm:t>
        <a:bodyPr/>
        <a:lstStyle/>
        <a:p>
          <a:endParaRPr lang="uk-UA"/>
        </a:p>
      </dgm:t>
    </dgm:pt>
    <dgm:pt modelId="{52FFEB79-DFB6-4913-BEED-A10CB3A0C537}" type="sibTrans" cxnId="{0A88E0B8-BA59-4A55-85A3-5D6632098890}">
      <dgm:prSet/>
      <dgm:spPr/>
      <dgm:t>
        <a:bodyPr/>
        <a:lstStyle/>
        <a:p>
          <a:endParaRPr lang="uk-UA"/>
        </a:p>
      </dgm:t>
    </dgm:pt>
    <dgm:pt modelId="{E28E0E7C-5942-408B-8790-53340E834CED}" type="pres">
      <dgm:prSet presAssocID="{7AC7409F-5D85-4D04-B3EC-18C3348D553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4D899AF-02DF-46A2-8897-15660B95C84D}" type="pres">
      <dgm:prSet presAssocID="{FC3BF700-373A-4EB4-AAF1-F0616AD769A9}" presName="composite" presStyleCnt="0"/>
      <dgm:spPr/>
    </dgm:pt>
    <dgm:pt modelId="{716C0D96-D951-4438-A911-973DDEC581F8}" type="pres">
      <dgm:prSet presAssocID="{FC3BF700-373A-4EB4-AAF1-F0616AD769A9}" presName="parentText" presStyleLbl="alignNode1" presStyleIdx="0" presStyleCnt="3" custLinFactNeighborX="732" custLinFactNeighborY="-736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2DA520-A390-4634-8F25-7EAE348B7CD9}" type="pres">
      <dgm:prSet presAssocID="{FC3BF700-373A-4EB4-AAF1-F0616AD769A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1467B0-C569-43B1-8AD0-71D3D5DF9B37}" type="pres">
      <dgm:prSet presAssocID="{DA0C66B6-DE2A-410C-98F0-71411B9E499A}" presName="sp" presStyleCnt="0"/>
      <dgm:spPr/>
    </dgm:pt>
    <dgm:pt modelId="{9C5F620F-38EA-43EC-91C1-1C7F6DA4FA18}" type="pres">
      <dgm:prSet presAssocID="{B0CEBE5B-BF3A-4DEC-A54E-694AA9A32BC2}" presName="composite" presStyleCnt="0"/>
      <dgm:spPr/>
    </dgm:pt>
    <dgm:pt modelId="{D947FE32-957B-420B-9D01-7EE2E9C2CDBF}" type="pres">
      <dgm:prSet presAssocID="{B0CEBE5B-BF3A-4DEC-A54E-694AA9A32BC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CD4EC0-82AF-4D55-8425-AF8FBF0ADC76}" type="pres">
      <dgm:prSet presAssocID="{B0CEBE5B-BF3A-4DEC-A54E-694AA9A32BC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6EEFE8-DDCD-4E29-A2A1-3FFEF4B5B295}" type="pres">
      <dgm:prSet presAssocID="{DFC5D520-CD51-478B-BBDE-6095D6EE59D4}" presName="sp" presStyleCnt="0"/>
      <dgm:spPr/>
    </dgm:pt>
    <dgm:pt modelId="{32B51EA7-E254-45F1-8734-6D90D825E93D}" type="pres">
      <dgm:prSet presAssocID="{CD90AD6E-F422-47F5-BDC7-1CBF0588BE2F}" presName="composite" presStyleCnt="0"/>
      <dgm:spPr/>
    </dgm:pt>
    <dgm:pt modelId="{A59B5180-5332-46AB-938E-DA04F6B8E552}" type="pres">
      <dgm:prSet presAssocID="{CD90AD6E-F422-47F5-BDC7-1CBF0588BE2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AB70DA-E16D-4621-9E8E-94214ADFCC37}" type="pres">
      <dgm:prSet presAssocID="{CD90AD6E-F422-47F5-BDC7-1CBF0588BE2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88C06F7-0D6D-41AD-BE8D-A6DA16B0C357}" srcId="{B0CEBE5B-BF3A-4DEC-A54E-694AA9A32BC2}" destId="{8FDBBA8F-C862-4428-83CA-7CA540F0EAA2}" srcOrd="0" destOrd="0" parTransId="{045259DD-4D90-4CC1-8146-CE4BF5D9A41A}" sibTransId="{08D21AD8-3EA7-4E7F-B911-5B6E98A367E7}"/>
    <dgm:cxn modelId="{88DD7510-AADF-4FBC-B3E2-19629ED03F42}" type="presOf" srcId="{1E2570DB-5821-42FE-A55B-A61ED283FE85}" destId="{BBAB70DA-E16D-4621-9E8E-94214ADFCC37}" srcOrd="0" destOrd="2" presId="urn:microsoft.com/office/officeart/2005/8/layout/chevron2"/>
    <dgm:cxn modelId="{32F82286-27ED-4492-B732-6CF06795E7BF}" type="presOf" srcId="{21BE1C8E-A53F-4EF9-8381-02CDA02D0E1F}" destId="{D4CD4EC0-82AF-4D55-8425-AF8FBF0ADC76}" srcOrd="0" destOrd="1" presId="urn:microsoft.com/office/officeart/2005/8/layout/chevron2"/>
    <dgm:cxn modelId="{CCA5E3C1-6367-4051-870D-16F56542FD18}" srcId="{B0CEBE5B-BF3A-4DEC-A54E-694AA9A32BC2}" destId="{21BE1C8E-A53F-4EF9-8381-02CDA02D0E1F}" srcOrd="1" destOrd="0" parTransId="{E4E126F7-F8C4-4B42-B32C-7A607138B645}" sibTransId="{AAC17CF3-1EA2-4215-8DEF-D3FED496FFCC}"/>
    <dgm:cxn modelId="{16FDD886-7A84-47E9-B85B-9674EA61C20E}" type="presOf" srcId="{B730E4AF-95A0-479E-9297-A43879D2520A}" destId="{BBAB70DA-E16D-4621-9E8E-94214ADFCC37}" srcOrd="0" destOrd="3" presId="urn:microsoft.com/office/officeart/2005/8/layout/chevron2"/>
    <dgm:cxn modelId="{917D00FE-77A7-4A16-BB49-1A699F6933D5}" type="presOf" srcId="{B40114BC-620B-4179-9DDC-4F8911DBB717}" destId="{2B2DA520-A390-4634-8F25-7EAE348B7CD9}" srcOrd="0" destOrd="1" presId="urn:microsoft.com/office/officeart/2005/8/layout/chevron2"/>
    <dgm:cxn modelId="{9A913DEF-0B52-4100-A2B9-B80C8E9D38AF}" type="presOf" srcId="{B0CEBE5B-BF3A-4DEC-A54E-694AA9A32BC2}" destId="{D947FE32-957B-420B-9D01-7EE2E9C2CDBF}" srcOrd="0" destOrd="0" presId="urn:microsoft.com/office/officeart/2005/8/layout/chevron2"/>
    <dgm:cxn modelId="{360BA766-2998-4005-B2AA-27F59DE67ADD}" srcId="{CD90AD6E-F422-47F5-BDC7-1CBF0588BE2F}" destId="{B730E4AF-95A0-479E-9297-A43879D2520A}" srcOrd="3" destOrd="0" parTransId="{DA64654A-8B3F-4F33-938F-C705462E1533}" sibTransId="{BC4F5AFF-ECDD-49A9-958A-B6B0C988AC06}"/>
    <dgm:cxn modelId="{5B9DFF24-E56B-43A5-B03D-EAEFAD15F0D4}" type="presOf" srcId="{D7060983-1F65-40E6-932D-2290B73F88BF}" destId="{BBAB70DA-E16D-4621-9E8E-94214ADFCC37}" srcOrd="0" destOrd="0" presId="urn:microsoft.com/office/officeart/2005/8/layout/chevron2"/>
    <dgm:cxn modelId="{0A88E0B8-BA59-4A55-85A3-5D6632098890}" srcId="{CD90AD6E-F422-47F5-BDC7-1CBF0588BE2F}" destId="{1E2570DB-5821-42FE-A55B-A61ED283FE85}" srcOrd="2" destOrd="0" parTransId="{78B4CEFF-ECB9-4129-ABCA-3D495414C592}" sibTransId="{52FFEB79-DFB6-4913-BEED-A10CB3A0C537}"/>
    <dgm:cxn modelId="{E87AA3DC-9901-4EBC-B262-68A0585DECEA}" type="presOf" srcId="{256242D2-C3F2-4955-8046-5B9EFCE2F7FF}" destId="{2B2DA520-A390-4634-8F25-7EAE348B7CD9}" srcOrd="0" destOrd="0" presId="urn:microsoft.com/office/officeart/2005/8/layout/chevron2"/>
    <dgm:cxn modelId="{53EE1EEB-FF52-4643-AB8F-216666A9497F}" srcId="{FC3BF700-373A-4EB4-AAF1-F0616AD769A9}" destId="{B40114BC-620B-4179-9DDC-4F8911DBB717}" srcOrd="1" destOrd="0" parTransId="{10D436EC-5277-48A0-AF51-8BD5733100FE}" sibTransId="{701EC272-7CA2-424A-8C41-2311F81A81EB}"/>
    <dgm:cxn modelId="{37DE89F7-A503-4087-9ED6-61A23A2B26BC}" srcId="{FC3BF700-373A-4EB4-AAF1-F0616AD769A9}" destId="{256242D2-C3F2-4955-8046-5B9EFCE2F7FF}" srcOrd="0" destOrd="0" parTransId="{384C924E-ABA4-4910-B6DA-2CB6637CF1A0}" sibTransId="{8D2656DC-424D-4E57-B168-547831F19CD9}"/>
    <dgm:cxn modelId="{9227A630-7BF2-4A9A-96A1-025F0AB8DB7A}" srcId="{CD90AD6E-F422-47F5-BDC7-1CBF0588BE2F}" destId="{2A7DF903-778F-488F-8F6C-273656CAEAC0}" srcOrd="1" destOrd="0" parTransId="{19F642C0-3F6B-4984-A36B-5E8F84E24D70}" sibTransId="{C58B5827-F0FB-464A-979E-7BA954AEC9CF}"/>
    <dgm:cxn modelId="{A8BED30B-E6B4-4853-8FF5-BE0071B5CF7F}" srcId="{7AC7409F-5D85-4D04-B3EC-18C3348D5538}" destId="{FC3BF700-373A-4EB4-AAF1-F0616AD769A9}" srcOrd="0" destOrd="0" parTransId="{270BD4EC-D61F-44D0-9192-044E4F1E99DE}" sibTransId="{DA0C66B6-DE2A-410C-98F0-71411B9E499A}"/>
    <dgm:cxn modelId="{8876CAF0-9544-49AD-ACB9-5D794B63FBDA}" type="presOf" srcId="{7AC7409F-5D85-4D04-B3EC-18C3348D5538}" destId="{E28E0E7C-5942-408B-8790-53340E834CED}" srcOrd="0" destOrd="0" presId="urn:microsoft.com/office/officeart/2005/8/layout/chevron2"/>
    <dgm:cxn modelId="{650185CC-BBE6-4912-B5DA-6D92D906418D}" type="presOf" srcId="{CD90AD6E-F422-47F5-BDC7-1CBF0588BE2F}" destId="{A59B5180-5332-46AB-938E-DA04F6B8E552}" srcOrd="0" destOrd="0" presId="urn:microsoft.com/office/officeart/2005/8/layout/chevron2"/>
    <dgm:cxn modelId="{7092BB24-6769-4CCA-A03E-13221BFA6D41}" srcId="{7AC7409F-5D85-4D04-B3EC-18C3348D5538}" destId="{CD90AD6E-F422-47F5-BDC7-1CBF0588BE2F}" srcOrd="2" destOrd="0" parTransId="{A738C38F-6AB0-4B45-9861-6A70DC3C338B}" sibTransId="{948266A7-5F20-4196-9D26-B4A19C159CEB}"/>
    <dgm:cxn modelId="{755953E1-AD67-42B6-A6E4-F7987D1ACF18}" srcId="{7AC7409F-5D85-4D04-B3EC-18C3348D5538}" destId="{B0CEBE5B-BF3A-4DEC-A54E-694AA9A32BC2}" srcOrd="1" destOrd="0" parTransId="{92EA151E-4654-4D69-8B0F-42FF4EC0EC8E}" sibTransId="{DFC5D520-CD51-478B-BBDE-6095D6EE59D4}"/>
    <dgm:cxn modelId="{90D8352E-3BE8-4AF8-A0C1-D5A3DB5953BE}" type="presOf" srcId="{8FDBBA8F-C862-4428-83CA-7CA540F0EAA2}" destId="{D4CD4EC0-82AF-4D55-8425-AF8FBF0ADC76}" srcOrd="0" destOrd="0" presId="urn:microsoft.com/office/officeart/2005/8/layout/chevron2"/>
    <dgm:cxn modelId="{E659FBB2-0E7D-41E8-85EA-F36883CC14A9}" type="presOf" srcId="{2A7DF903-778F-488F-8F6C-273656CAEAC0}" destId="{BBAB70DA-E16D-4621-9E8E-94214ADFCC37}" srcOrd="0" destOrd="1" presId="urn:microsoft.com/office/officeart/2005/8/layout/chevron2"/>
    <dgm:cxn modelId="{9DB444F1-4880-4BB7-A462-8C80355743D6}" type="presOf" srcId="{FC3BF700-373A-4EB4-AAF1-F0616AD769A9}" destId="{716C0D96-D951-4438-A911-973DDEC581F8}" srcOrd="0" destOrd="0" presId="urn:microsoft.com/office/officeart/2005/8/layout/chevron2"/>
    <dgm:cxn modelId="{188DB3F3-C6D8-4BC8-90B2-9476CCC4FF13}" srcId="{CD90AD6E-F422-47F5-BDC7-1CBF0588BE2F}" destId="{D7060983-1F65-40E6-932D-2290B73F88BF}" srcOrd="0" destOrd="0" parTransId="{8F881453-C575-4CAB-BD16-B328CFCBB958}" sibTransId="{4F88089F-9274-4728-8DAA-4A77BAA3226A}"/>
    <dgm:cxn modelId="{08EACE1B-6E03-4125-968A-BEB227E198E1}" type="presParOf" srcId="{E28E0E7C-5942-408B-8790-53340E834CED}" destId="{24D899AF-02DF-46A2-8897-15660B95C84D}" srcOrd="0" destOrd="0" presId="urn:microsoft.com/office/officeart/2005/8/layout/chevron2"/>
    <dgm:cxn modelId="{C50AE712-EA45-4090-B6B8-534E52E68BF1}" type="presParOf" srcId="{24D899AF-02DF-46A2-8897-15660B95C84D}" destId="{716C0D96-D951-4438-A911-973DDEC581F8}" srcOrd="0" destOrd="0" presId="urn:microsoft.com/office/officeart/2005/8/layout/chevron2"/>
    <dgm:cxn modelId="{4E26B38F-34A5-4D8F-BEC4-115FDF47E08F}" type="presParOf" srcId="{24D899AF-02DF-46A2-8897-15660B95C84D}" destId="{2B2DA520-A390-4634-8F25-7EAE348B7CD9}" srcOrd="1" destOrd="0" presId="urn:microsoft.com/office/officeart/2005/8/layout/chevron2"/>
    <dgm:cxn modelId="{274FEF12-498B-4743-8FE3-B4E83FB218E9}" type="presParOf" srcId="{E28E0E7C-5942-408B-8790-53340E834CED}" destId="{B61467B0-C569-43B1-8AD0-71D3D5DF9B37}" srcOrd="1" destOrd="0" presId="urn:microsoft.com/office/officeart/2005/8/layout/chevron2"/>
    <dgm:cxn modelId="{FB373F56-BA89-4427-8157-14C551A4000D}" type="presParOf" srcId="{E28E0E7C-5942-408B-8790-53340E834CED}" destId="{9C5F620F-38EA-43EC-91C1-1C7F6DA4FA18}" srcOrd="2" destOrd="0" presId="urn:microsoft.com/office/officeart/2005/8/layout/chevron2"/>
    <dgm:cxn modelId="{7B0182C8-2832-4110-8F7B-6CF888D7E4DC}" type="presParOf" srcId="{9C5F620F-38EA-43EC-91C1-1C7F6DA4FA18}" destId="{D947FE32-957B-420B-9D01-7EE2E9C2CDBF}" srcOrd="0" destOrd="0" presId="urn:microsoft.com/office/officeart/2005/8/layout/chevron2"/>
    <dgm:cxn modelId="{86E44449-97BA-4BE7-8E08-92DB83669C3B}" type="presParOf" srcId="{9C5F620F-38EA-43EC-91C1-1C7F6DA4FA18}" destId="{D4CD4EC0-82AF-4D55-8425-AF8FBF0ADC76}" srcOrd="1" destOrd="0" presId="urn:microsoft.com/office/officeart/2005/8/layout/chevron2"/>
    <dgm:cxn modelId="{F59BE168-FFD0-4E46-B754-777BA99F5666}" type="presParOf" srcId="{E28E0E7C-5942-408B-8790-53340E834CED}" destId="{BB6EEFE8-DDCD-4E29-A2A1-3FFEF4B5B295}" srcOrd="3" destOrd="0" presId="urn:microsoft.com/office/officeart/2005/8/layout/chevron2"/>
    <dgm:cxn modelId="{83093794-9918-4D3B-BC02-E378ABD8B765}" type="presParOf" srcId="{E28E0E7C-5942-408B-8790-53340E834CED}" destId="{32B51EA7-E254-45F1-8734-6D90D825E93D}" srcOrd="4" destOrd="0" presId="urn:microsoft.com/office/officeart/2005/8/layout/chevron2"/>
    <dgm:cxn modelId="{3BC419D6-25C9-46D4-B68C-A82E26C1C620}" type="presParOf" srcId="{32B51EA7-E254-45F1-8734-6D90D825E93D}" destId="{A59B5180-5332-46AB-938E-DA04F6B8E552}" srcOrd="0" destOrd="0" presId="urn:microsoft.com/office/officeart/2005/8/layout/chevron2"/>
    <dgm:cxn modelId="{0623B108-596F-4158-B25E-F88B0B28D3C7}" type="presParOf" srcId="{32B51EA7-E254-45F1-8734-6D90D825E93D}" destId="{BBAB70DA-E16D-4621-9E8E-94214ADFCC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781A29-9AF4-4B3D-A151-A6A3BB24DC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586230C-4478-49FD-9C34-B587A94FD7B6}">
      <dgm:prSet phldrT="[Текст]"/>
      <dgm:spPr/>
      <dgm:t>
        <a:bodyPr/>
        <a:lstStyle/>
        <a:p>
          <a:r>
            <a:rPr lang="uk-UA" dirty="0" smtClean="0"/>
            <a:t>Визначення мети ціноутворення</a:t>
          </a:r>
          <a:endParaRPr lang="uk-UA" dirty="0"/>
        </a:p>
      </dgm:t>
    </dgm:pt>
    <dgm:pt modelId="{C42359C3-7E1D-49EF-8F7B-FB68622AA8A1}" type="parTrans" cxnId="{8F684FC1-32E8-4538-BEE1-1800864F0B76}">
      <dgm:prSet/>
      <dgm:spPr/>
      <dgm:t>
        <a:bodyPr/>
        <a:lstStyle/>
        <a:p>
          <a:endParaRPr lang="uk-UA"/>
        </a:p>
      </dgm:t>
    </dgm:pt>
    <dgm:pt modelId="{E6AB0500-950B-4749-8EFA-0A4A7BF27E59}" type="sibTrans" cxnId="{8F684FC1-32E8-4538-BEE1-1800864F0B76}">
      <dgm:prSet/>
      <dgm:spPr/>
      <dgm:t>
        <a:bodyPr/>
        <a:lstStyle/>
        <a:p>
          <a:endParaRPr lang="uk-UA"/>
        </a:p>
      </dgm:t>
    </dgm:pt>
    <dgm:pt modelId="{52074416-1A25-453B-8CD3-96FEAAF9141D}">
      <dgm:prSet phldrT="[Текст]"/>
      <dgm:spPr/>
      <dgm:t>
        <a:bodyPr/>
        <a:lstStyle/>
        <a:p>
          <a:r>
            <a:rPr lang="uk-UA" dirty="0" smtClean="0"/>
            <a:t>Аналіз обмежень ціноутворення</a:t>
          </a:r>
          <a:endParaRPr lang="uk-UA" dirty="0"/>
        </a:p>
      </dgm:t>
    </dgm:pt>
    <dgm:pt modelId="{7256489D-D163-405C-8910-D1DBBC9B919C}" type="parTrans" cxnId="{FD85F253-F660-469A-A3C4-59C96E958AA2}">
      <dgm:prSet/>
      <dgm:spPr/>
      <dgm:t>
        <a:bodyPr/>
        <a:lstStyle/>
        <a:p>
          <a:endParaRPr lang="uk-UA"/>
        </a:p>
      </dgm:t>
    </dgm:pt>
    <dgm:pt modelId="{2017E423-7E30-4F82-AE8C-B905241B19BB}" type="sibTrans" cxnId="{FD85F253-F660-469A-A3C4-59C96E958AA2}">
      <dgm:prSet/>
      <dgm:spPr/>
      <dgm:t>
        <a:bodyPr/>
        <a:lstStyle/>
        <a:p>
          <a:endParaRPr lang="uk-UA"/>
        </a:p>
      </dgm:t>
    </dgm:pt>
    <dgm:pt modelId="{03D7F318-F7FD-487C-88F9-54C4B39496F0}">
      <dgm:prSet phldrT="[Текст]"/>
      <dgm:spPr/>
      <dgm:t>
        <a:bodyPr/>
        <a:lstStyle/>
        <a:p>
          <a:r>
            <a:rPr lang="uk-UA" dirty="0" smtClean="0"/>
            <a:t>Розрахунок ціни</a:t>
          </a:r>
          <a:endParaRPr lang="uk-UA" dirty="0"/>
        </a:p>
      </dgm:t>
    </dgm:pt>
    <dgm:pt modelId="{DC794B83-1838-4FD4-800F-8FDB48792C1A}" type="parTrans" cxnId="{E227A8C2-91F5-4B29-9D17-247E3DF38366}">
      <dgm:prSet/>
      <dgm:spPr/>
      <dgm:t>
        <a:bodyPr/>
        <a:lstStyle/>
        <a:p>
          <a:endParaRPr lang="uk-UA"/>
        </a:p>
      </dgm:t>
    </dgm:pt>
    <dgm:pt modelId="{68D0887B-28F7-46E6-B138-AA675504E82C}" type="sibTrans" cxnId="{E227A8C2-91F5-4B29-9D17-247E3DF38366}">
      <dgm:prSet/>
      <dgm:spPr/>
      <dgm:t>
        <a:bodyPr/>
        <a:lstStyle/>
        <a:p>
          <a:endParaRPr lang="uk-UA"/>
        </a:p>
      </dgm:t>
    </dgm:pt>
    <dgm:pt modelId="{502D1A43-B5EB-474B-9BD2-04CE203A49C0}">
      <dgm:prSet/>
      <dgm:spPr/>
      <dgm:t>
        <a:bodyPr/>
        <a:lstStyle/>
        <a:p>
          <a:r>
            <a:rPr lang="uk-UA" dirty="0" smtClean="0"/>
            <a:t>Вибір методу розрахунку ціни</a:t>
          </a:r>
          <a:endParaRPr lang="uk-UA" dirty="0"/>
        </a:p>
      </dgm:t>
    </dgm:pt>
    <dgm:pt modelId="{8B5E870E-067F-4C4D-AE03-C8C65587D744}" type="parTrans" cxnId="{2336FCD9-6C2B-4CF4-8A7F-068A25A2A27D}">
      <dgm:prSet/>
      <dgm:spPr/>
    </dgm:pt>
    <dgm:pt modelId="{F13BF1FF-65FE-4567-914D-D9B73695A927}" type="sibTrans" cxnId="{2336FCD9-6C2B-4CF4-8A7F-068A25A2A27D}">
      <dgm:prSet/>
      <dgm:spPr/>
    </dgm:pt>
    <dgm:pt modelId="{E04DE877-F0F1-4CF1-8587-53D2DE114A59}">
      <dgm:prSet/>
      <dgm:spPr/>
      <dgm:t>
        <a:bodyPr/>
        <a:lstStyle/>
        <a:p>
          <a:r>
            <a:rPr lang="uk-UA" dirty="0" smtClean="0"/>
            <a:t>Розрахунок витрат на послуги</a:t>
          </a:r>
          <a:endParaRPr lang="uk-UA" dirty="0"/>
        </a:p>
      </dgm:t>
    </dgm:pt>
    <dgm:pt modelId="{3D93DD5D-F0A7-420D-BB4B-0F2FADEBE422}" type="parTrans" cxnId="{5941AF6D-BE37-45E1-B68F-BA1CCCD91E7D}">
      <dgm:prSet/>
      <dgm:spPr/>
    </dgm:pt>
    <dgm:pt modelId="{F10BDCF2-BCC2-4336-8C3A-97960E2F0B92}" type="sibTrans" cxnId="{5941AF6D-BE37-45E1-B68F-BA1CCCD91E7D}">
      <dgm:prSet/>
      <dgm:spPr/>
    </dgm:pt>
    <dgm:pt modelId="{7F97FAF2-A7B5-4D84-8A75-210BF8906754}">
      <dgm:prSet/>
      <dgm:spPr/>
      <dgm:t>
        <a:bodyPr/>
        <a:lstStyle/>
        <a:p>
          <a:r>
            <a:rPr lang="uk-UA" dirty="0" smtClean="0"/>
            <a:t>Вибір можливого рівня ціни</a:t>
          </a:r>
          <a:endParaRPr lang="uk-UA" dirty="0"/>
        </a:p>
      </dgm:t>
    </dgm:pt>
    <dgm:pt modelId="{7ED39EB2-6539-40C8-8F11-B46AFE5EB226}" type="parTrans" cxnId="{C7AE6283-812B-4769-B441-6E59AB832FE5}">
      <dgm:prSet/>
      <dgm:spPr/>
    </dgm:pt>
    <dgm:pt modelId="{1E4C462C-0A7D-4966-9BF3-14B70E1CCAAF}" type="sibTrans" cxnId="{C7AE6283-812B-4769-B441-6E59AB832FE5}">
      <dgm:prSet/>
      <dgm:spPr/>
    </dgm:pt>
    <dgm:pt modelId="{12F0F51E-8CDD-486E-85D0-CDD1B1845824}" type="pres">
      <dgm:prSet presAssocID="{EB781A29-9AF4-4B3D-A151-A6A3BB24DC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76F7F8B-C0F3-4A6A-A77A-BA1E60897815}" type="pres">
      <dgm:prSet presAssocID="{F586230C-4478-49FD-9C34-B587A94FD7B6}" presName="parentLin" presStyleCnt="0"/>
      <dgm:spPr/>
    </dgm:pt>
    <dgm:pt modelId="{E2B328EB-0463-4EB3-8E28-F9FA86BA7840}" type="pres">
      <dgm:prSet presAssocID="{F586230C-4478-49FD-9C34-B587A94FD7B6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ED32707D-6D58-4FD6-A2B4-FE5212EF8E5C}" type="pres">
      <dgm:prSet presAssocID="{F586230C-4478-49FD-9C34-B587A94FD7B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16B30E-7E3E-4BFF-9AF0-86758163E7CB}" type="pres">
      <dgm:prSet presAssocID="{F586230C-4478-49FD-9C34-B587A94FD7B6}" presName="negativeSpace" presStyleCnt="0"/>
      <dgm:spPr/>
    </dgm:pt>
    <dgm:pt modelId="{51F5BBB9-9FFE-4A0F-90E4-ABB4FF5CBC1F}" type="pres">
      <dgm:prSet presAssocID="{F586230C-4478-49FD-9C34-B587A94FD7B6}" presName="childText" presStyleLbl="conFgAcc1" presStyleIdx="0" presStyleCnt="6">
        <dgm:presLayoutVars>
          <dgm:bulletEnabled val="1"/>
        </dgm:presLayoutVars>
      </dgm:prSet>
      <dgm:spPr/>
    </dgm:pt>
    <dgm:pt modelId="{5C4CDB93-D399-4CF4-A95D-FB42A7F67954}" type="pres">
      <dgm:prSet presAssocID="{E6AB0500-950B-4749-8EFA-0A4A7BF27E59}" presName="spaceBetweenRectangles" presStyleCnt="0"/>
      <dgm:spPr/>
    </dgm:pt>
    <dgm:pt modelId="{6B604D0D-FB1D-4396-8AE2-E9BAFF5FE2E9}" type="pres">
      <dgm:prSet presAssocID="{52074416-1A25-453B-8CD3-96FEAAF9141D}" presName="parentLin" presStyleCnt="0"/>
      <dgm:spPr/>
    </dgm:pt>
    <dgm:pt modelId="{5AD76B1B-7A56-4689-BBF6-5E1FA69F8D23}" type="pres">
      <dgm:prSet presAssocID="{52074416-1A25-453B-8CD3-96FEAAF9141D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285E170A-E782-4379-BB9B-3CDF94C86D77}" type="pres">
      <dgm:prSet presAssocID="{52074416-1A25-453B-8CD3-96FEAAF9141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4CA1C65-D883-4C27-8178-76205F4E6C18}" type="pres">
      <dgm:prSet presAssocID="{52074416-1A25-453B-8CD3-96FEAAF9141D}" presName="negativeSpace" presStyleCnt="0"/>
      <dgm:spPr/>
    </dgm:pt>
    <dgm:pt modelId="{9A334394-ED00-47AE-91D4-80F9C9612814}" type="pres">
      <dgm:prSet presAssocID="{52074416-1A25-453B-8CD3-96FEAAF9141D}" presName="childText" presStyleLbl="conFgAcc1" presStyleIdx="1" presStyleCnt="6">
        <dgm:presLayoutVars>
          <dgm:bulletEnabled val="1"/>
        </dgm:presLayoutVars>
      </dgm:prSet>
      <dgm:spPr/>
    </dgm:pt>
    <dgm:pt modelId="{6450F747-B262-4EA7-966C-D21A1EDB4832}" type="pres">
      <dgm:prSet presAssocID="{2017E423-7E30-4F82-AE8C-B905241B19BB}" presName="spaceBetweenRectangles" presStyleCnt="0"/>
      <dgm:spPr/>
    </dgm:pt>
    <dgm:pt modelId="{2B7BE97C-BF5C-40ED-B5AB-F661F30CC53A}" type="pres">
      <dgm:prSet presAssocID="{E04DE877-F0F1-4CF1-8587-53D2DE114A59}" presName="parentLin" presStyleCnt="0"/>
      <dgm:spPr/>
    </dgm:pt>
    <dgm:pt modelId="{64A801DF-FF19-4F81-AA7E-161D8CE75C46}" type="pres">
      <dgm:prSet presAssocID="{E04DE877-F0F1-4CF1-8587-53D2DE114A59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60227047-51F5-40E8-8D70-7D4CEDEE5BBB}" type="pres">
      <dgm:prSet presAssocID="{E04DE877-F0F1-4CF1-8587-53D2DE114A5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FC9479-1DD8-4857-80B2-1CF3F22D149C}" type="pres">
      <dgm:prSet presAssocID="{E04DE877-F0F1-4CF1-8587-53D2DE114A59}" presName="negativeSpace" presStyleCnt="0"/>
      <dgm:spPr/>
    </dgm:pt>
    <dgm:pt modelId="{F119C385-666A-4F13-8E1D-5D979E347B05}" type="pres">
      <dgm:prSet presAssocID="{E04DE877-F0F1-4CF1-8587-53D2DE114A59}" presName="childText" presStyleLbl="conFgAcc1" presStyleIdx="2" presStyleCnt="6">
        <dgm:presLayoutVars>
          <dgm:bulletEnabled val="1"/>
        </dgm:presLayoutVars>
      </dgm:prSet>
      <dgm:spPr/>
    </dgm:pt>
    <dgm:pt modelId="{969E769F-E7A2-4AF6-83AA-1C688978B09D}" type="pres">
      <dgm:prSet presAssocID="{F10BDCF2-BCC2-4336-8C3A-97960E2F0B92}" presName="spaceBetweenRectangles" presStyleCnt="0"/>
      <dgm:spPr/>
    </dgm:pt>
    <dgm:pt modelId="{28C70855-17B9-4331-BBB2-5B3F77B114C7}" type="pres">
      <dgm:prSet presAssocID="{7F97FAF2-A7B5-4D84-8A75-210BF8906754}" presName="parentLin" presStyleCnt="0"/>
      <dgm:spPr/>
    </dgm:pt>
    <dgm:pt modelId="{29E32C75-8FF5-47EE-A445-12FBE0A82540}" type="pres">
      <dgm:prSet presAssocID="{7F97FAF2-A7B5-4D84-8A75-210BF8906754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21D5ADFB-FCFA-4378-9FFA-EBD0A6654483}" type="pres">
      <dgm:prSet presAssocID="{7F97FAF2-A7B5-4D84-8A75-210BF890675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0FE565-30AE-48DB-B396-FDA3ECE9B7BD}" type="pres">
      <dgm:prSet presAssocID="{7F97FAF2-A7B5-4D84-8A75-210BF8906754}" presName="negativeSpace" presStyleCnt="0"/>
      <dgm:spPr/>
    </dgm:pt>
    <dgm:pt modelId="{EF26E65F-9773-4171-8381-A172FD852CD2}" type="pres">
      <dgm:prSet presAssocID="{7F97FAF2-A7B5-4D84-8A75-210BF8906754}" presName="childText" presStyleLbl="conFgAcc1" presStyleIdx="3" presStyleCnt="6">
        <dgm:presLayoutVars>
          <dgm:bulletEnabled val="1"/>
        </dgm:presLayoutVars>
      </dgm:prSet>
      <dgm:spPr/>
    </dgm:pt>
    <dgm:pt modelId="{2264EFCD-32C3-4317-8E99-BFCD6814D53B}" type="pres">
      <dgm:prSet presAssocID="{1E4C462C-0A7D-4966-9BF3-14B70E1CCAAF}" presName="spaceBetweenRectangles" presStyleCnt="0"/>
      <dgm:spPr/>
    </dgm:pt>
    <dgm:pt modelId="{00D759F6-F5BA-4A03-BD9D-401A276DC651}" type="pres">
      <dgm:prSet presAssocID="{502D1A43-B5EB-474B-9BD2-04CE203A49C0}" presName="parentLin" presStyleCnt="0"/>
      <dgm:spPr/>
    </dgm:pt>
    <dgm:pt modelId="{59059B44-6053-4FA4-B37E-F9D257E3A4FD}" type="pres">
      <dgm:prSet presAssocID="{502D1A43-B5EB-474B-9BD2-04CE203A49C0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C01CCD45-D1C3-48A0-82AC-BA21B0126D9B}" type="pres">
      <dgm:prSet presAssocID="{502D1A43-B5EB-474B-9BD2-04CE203A49C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65D5B2-69C7-4DB2-9CE0-17B8A7C1F662}" type="pres">
      <dgm:prSet presAssocID="{502D1A43-B5EB-474B-9BD2-04CE203A49C0}" presName="negativeSpace" presStyleCnt="0"/>
      <dgm:spPr/>
    </dgm:pt>
    <dgm:pt modelId="{9EFAE989-A58C-4518-B0C8-83894D153D9E}" type="pres">
      <dgm:prSet presAssocID="{502D1A43-B5EB-474B-9BD2-04CE203A49C0}" presName="childText" presStyleLbl="conFgAcc1" presStyleIdx="4" presStyleCnt="6">
        <dgm:presLayoutVars>
          <dgm:bulletEnabled val="1"/>
        </dgm:presLayoutVars>
      </dgm:prSet>
      <dgm:spPr/>
    </dgm:pt>
    <dgm:pt modelId="{00706B1A-C7D8-43A4-8064-95CA5C9527D3}" type="pres">
      <dgm:prSet presAssocID="{F13BF1FF-65FE-4567-914D-D9B73695A927}" presName="spaceBetweenRectangles" presStyleCnt="0"/>
      <dgm:spPr/>
    </dgm:pt>
    <dgm:pt modelId="{2BFC5CD0-A063-4403-833D-AADAEE1FC099}" type="pres">
      <dgm:prSet presAssocID="{03D7F318-F7FD-487C-88F9-54C4B39496F0}" presName="parentLin" presStyleCnt="0"/>
      <dgm:spPr/>
    </dgm:pt>
    <dgm:pt modelId="{3CF474C9-F931-4FC8-8214-D3B779345232}" type="pres">
      <dgm:prSet presAssocID="{03D7F318-F7FD-487C-88F9-54C4B39496F0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BF8DC88F-852E-48A6-A544-37F2094CDF8D}" type="pres">
      <dgm:prSet presAssocID="{03D7F318-F7FD-487C-88F9-54C4B39496F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22ABCF-17E1-4F9E-BDBE-5A243F85A99B}" type="pres">
      <dgm:prSet presAssocID="{03D7F318-F7FD-487C-88F9-54C4B39496F0}" presName="negativeSpace" presStyleCnt="0"/>
      <dgm:spPr/>
    </dgm:pt>
    <dgm:pt modelId="{30482B46-1C16-4EED-9707-9A5E193ECEB6}" type="pres">
      <dgm:prSet presAssocID="{03D7F318-F7FD-487C-88F9-54C4B39496F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0EA7C3E-A09A-41C7-8A9A-3D7DD6E71808}" type="presOf" srcId="{52074416-1A25-453B-8CD3-96FEAAF9141D}" destId="{285E170A-E782-4379-BB9B-3CDF94C86D77}" srcOrd="1" destOrd="0" presId="urn:microsoft.com/office/officeart/2005/8/layout/list1"/>
    <dgm:cxn modelId="{FD85F253-F660-469A-A3C4-59C96E958AA2}" srcId="{EB781A29-9AF4-4B3D-A151-A6A3BB24DC15}" destId="{52074416-1A25-453B-8CD3-96FEAAF9141D}" srcOrd="1" destOrd="0" parTransId="{7256489D-D163-405C-8910-D1DBBC9B919C}" sibTransId="{2017E423-7E30-4F82-AE8C-B905241B19BB}"/>
    <dgm:cxn modelId="{C7AE6283-812B-4769-B441-6E59AB832FE5}" srcId="{EB781A29-9AF4-4B3D-A151-A6A3BB24DC15}" destId="{7F97FAF2-A7B5-4D84-8A75-210BF8906754}" srcOrd="3" destOrd="0" parTransId="{7ED39EB2-6539-40C8-8F11-B46AFE5EB226}" sibTransId="{1E4C462C-0A7D-4966-9BF3-14B70E1CCAAF}"/>
    <dgm:cxn modelId="{E0C72181-0501-4886-9226-6E55A45B1C3B}" type="presOf" srcId="{E04DE877-F0F1-4CF1-8587-53D2DE114A59}" destId="{64A801DF-FF19-4F81-AA7E-161D8CE75C46}" srcOrd="0" destOrd="0" presId="urn:microsoft.com/office/officeart/2005/8/layout/list1"/>
    <dgm:cxn modelId="{F2D80FA6-7AC3-4E6A-BE42-BE776ED041CD}" type="presOf" srcId="{F586230C-4478-49FD-9C34-B587A94FD7B6}" destId="{ED32707D-6D58-4FD6-A2B4-FE5212EF8E5C}" srcOrd="1" destOrd="0" presId="urn:microsoft.com/office/officeart/2005/8/layout/list1"/>
    <dgm:cxn modelId="{720EA3CB-70AA-4C52-95F3-A25CB92B08E4}" type="presOf" srcId="{F586230C-4478-49FD-9C34-B587A94FD7B6}" destId="{E2B328EB-0463-4EB3-8E28-F9FA86BA7840}" srcOrd="0" destOrd="0" presId="urn:microsoft.com/office/officeart/2005/8/layout/list1"/>
    <dgm:cxn modelId="{B9196663-CAAA-498F-9B05-7A64087CB74A}" type="presOf" srcId="{EB781A29-9AF4-4B3D-A151-A6A3BB24DC15}" destId="{12F0F51E-8CDD-486E-85D0-CDD1B1845824}" srcOrd="0" destOrd="0" presId="urn:microsoft.com/office/officeart/2005/8/layout/list1"/>
    <dgm:cxn modelId="{78869F68-F859-4AF3-A4C6-4C282F0EC47A}" type="presOf" srcId="{E04DE877-F0F1-4CF1-8587-53D2DE114A59}" destId="{60227047-51F5-40E8-8D70-7D4CEDEE5BBB}" srcOrd="1" destOrd="0" presId="urn:microsoft.com/office/officeart/2005/8/layout/list1"/>
    <dgm:cxn modelId="{1A30ADF2-4518-4F35-810E-5CA5D6F01A24}" type="presOf" srcId="{502D1A43-B5EB-474B-9BD2-04CE203A49C0}" destId="{59059B44-6053-4FA4-B37E-F9D257E3A4FD}" srcOrd="0" destOrd="0" presId="urn:microsoft.com/office/officeart/2005/8/layout/list1"/>
    <dgm:cxn modelId="{A83085BC-E575-4B03-A58C-691D558C79C8}" type="presOf" srcId="{52074416-1A25-453B-8CD3-96FEAAF9141D}" destId="{5AD76B1B-7A56-4689-BBF6-5E1FA69F8D23}" srcOrd="0" destOrd="0" presId="urn:microsoft.com/office/officeart/2005/8/layout/list1"/>
    <dgm:cxn modelId="{2336FCD9-6C2B-4CF4-8A7F-068A25A2A27D}" srcId="{EB781A29-9AF4-4B3D-A151-A6A3BB24DC15}" destId="{502D1A43-B5EB-474B-9BD2-04CE203A49C0}" srcOrd="4" destOrd="0" parTransId="{8B5E870E-067F-4C4D-AE03-C8C65587D744}" sibTransId="{F13BF1FF-65FE-4567-914D-D9B73695A927}"/>
    <dgm:cxn modelId="{C8F9EBF1-D89D-4AD8-96C0-F92928BA29C2}" type="presOf" srcId="{7F97FAF2-A7B5-4D84-8A75-210BF8906754}" destId="{21D5ADFB-FCFA-4378-9FFA-EBD0A6654483}" srcOrd="1" destOrd="0" presId="urn:microsoft.com/office/officeart/2005/8/layout/list1"/>
    <dgm:cxn modelId="{0E290AAB-B157-45BC-A6EA-5677C652BC35}" type="presOf" srcId="{03D7F318-F7FD-487C-88F9-54C4B39496F0}" destId="{3CF474C9-F931-4FC8-8214-D3B779345232}" srcOrd="0" destOrd="0" presId="urn:microsoft.com/office/officeart/2005/8/layout/list1"/>
    <dgm:cxn modelId="{C4676476-8905-4775-BCBB-4B44C24608E0}" type="presOf" srcId="{502D1A43-B5EB-474B-9BD2-04CE203A49C0}" destId="{C01CCD45-D1C3-48A0-82AC-BA21B0126D9B}" srcOrd="1" destOrd="0" presId="urn:microsoft.com/office/officeart/2005/8/layout/list1"/>
    <dgm:cxn modelId="{E227A8C2-91F5-4B29-9D17-247E3DF38366}" srcId="{EB781A29-9AF4-4B3D-A151-A6A3BB24DC15}" destId="{03D7F318-F7FD-487C-88F9-54C4B39496F0}" srcOrd="5" destOrd="0" parTransId="{DC794B83-1838-4FD4-800F-8FDB48792C1A}" sibTransId="{68D0887B-28F7-46E6-B138-AA675504E82C}"/>
    <dgm:cxn modelId="{8F684FC1-32E8-4538-BEE1-1800864F0B76}" srcId="{EB781A29-9AF4-4B3D-A151-A6A3BB24DC15}" destId="{F586230C-4478-49FD-9C34-B587A94FD7B6}" srcOrd="0" destOrd="0" parTransId="{C42359C3-7E1D-49EF-8F7B-FB68622AA8A1}" sibTransId="{E6AB0500-950B-4749-8EFA-0A4A7BF27E59}"/>
    <dgm:cxn modelId="{26D7BFDB-86CB-410D-A8B7-37CB343336A6}" type="presOf" srcId="{03D7F318-F7FD-487C-88F9-54C4B39496F0}" destId="{BF8DC88F-852E-48A6-A544-37F2094CDF8D}" srcOrd="1" destOrd="0" presId="urn:microsoft.com/office/officeart/2005/8/layout/list1"/>
    <dgm:cxn modelId="{66DC5C2A-63BF-462E-9A5A-9C0CCD3D23EF}" type="presOf" srcId="{7F97FAF2-A7B5-4D84-8A75-210BF8906754}" destId="{29E32C75-8FF5-47EE-A445-12FBE0A82540}" srcOrd="0" destOrd="0" presId="urn:microsoft.com/office/officeart/2005/8/layout/list1"/>
    <dgm:cxn modelId="{5941AF6D-BE37-45E1-B68F-BA1CCCD91E7D}" srcId="{EB781A29-9AF4-4B3D-A151-A6A3BB24DC15}" destId="{E04DE877-F0F1-4CF1-8587-53D2DE114A59}" srcOrd="2" destOrd="0" parTransId="{3D93DD5D-F0A7-420D-BB4B-0F2FADEBE422}" sibTransId="{F10BDCF2-BCC2-4336-8C3A-97960E2F0B92}"/>
    <dgm:cxn modelId="{D9387304-BCD2-4BED-B310-FB5022EA5EFB}" type="presParOf" srcId="{12F0F51E-8CDD-486E-85D0-CDD1B1845824}" destId="{676F7F8B-C0F3-4A6A-A77A-BA1E60897815}" srcOrd="0" destOrd="0" presId="urn:microsoft.com/office/officeart/2005/8/layout/list1"/>
    <dgm:cxn modelId="{E2276B2F-D1B8-4A29-B189-048152D4D33C}" type="presParOf" srcId="{676F7F8B-C0F3-4A6A-A77A-BA1E60897815}" destId="{E2B328EB-0463-4EB3-8E28-F9FA86BA7840}" srcOrd="0" destOrd="0" presId="urn:microsoft.com/office/officeart/2005/8/layout/list1"/>
    <dgm:cxn modelId="{F20E4A87-236B-4C90-947B-DBE354B72DA0}" type="presParOf" srcId="{676F7F8B-C0F3-4A6A-A77A-BA1E60897815}" destId="{ED32707D-6D58-4FD6-A2B4-FE5212EF8E5C}" srcOrd="1" destOrd="0" presId="urn:microsoft.com/office/officeart/2005/8/layout/list1"/>
    <dgm:cxn modelId="{EB886A34-A3C1-46E2-977B-478436F2CB4B}" type="presParOf" srcId="{12F0F51E-8CDD-486E-85D0-CDD1B1845824}" destId="{AC16B30E-7E3E-4BFF-9AF0-86758163E7CB}" srcOrd="1" destOrd="0" presId="urn:microsoft.com/office/officeart/2005/8/layout/list1"/>
    <dgm:cxn modelId="{0C8A6337-1EB8-41C8-9BF4-CD3F62FBB503}" type="presParOf" srcId="{12F0F51E-8CDD-486E-85D0-CDD1B1845824}" destId="{51F5BBB9-9FFE-4A0F-90E4-ABB4FF5CBC1F}" srcOrd="2" destOrd="0" presId="urn:microsoft.com/office/officeart/2005/8/layout/list1"/>
    <dgm:cxn modelId="{09A549F8-4C45-4266-8440-06E7B8B96991}" type="presParOf" srcId="{12F0F51E-8CDD-486E-85D0-CDD1B1845824}" destId="{5C4CDB93-D399-4CF4-A95D-FB42A7F67954}" srcOrd="3" destOrd="0" presId="urn:microsoft.com/office/officeart/2005/8/layout/list1"/>
    <dgm:cxn modelId="{EB702F8B-EE7F-4951-A478-5F37B5D4C420}" type="presParOf" srcId="{12F0F51E-8CDD-486E-85D0-CDD1B1845824}" destId="{6B604D0D-FB1D-4396-8AE2-E9BAFF5FE2E9}" srcOrd="4" destOrd="0" presId="urn:microsoft.com/office/officeart/2005/8/layout/list1"/>
    <dgm:cxn modelId="{10C1DDEA-61ED-4BE5-BFF7-5A86A3A97610}" type="presParOf" srcId="{6B604D0D-FB1D-4396-8AE2-E9BAFF5FE2E9}" destId="{5AD76B1B-7A56-4689-BBF6-5E1FA69F8D23}" srcOrd="0" destOrd="0" presId="urn:microsoft.com/office/officeart/2005/8/layout/list1"/>
    <dgm:cxn modelId="{126E5750-CD22-42A7-AF35-8E5B67F105F7}" type="presParOf" srcId="{6B604D0D-FB1D-4396-8AE2-E9BAFF5FE2E9}" destId="{285E170A-E782-4379-BB9B-3CDF94C86D77}" srcOrd="1" destOrd="0" presId="urn:microsoft.com/office/officeart/2005/8/layout/list1"/>
    <dgm:cxn modelId="{2E270238-5344-4929-A950-4D0D82F94AA1}" type="presParOf" srcId="{12F0F51E-8CDD-486E-85D0-CDD1B1845824}" destId="{A4CA1C65-D883-4C27-8178-76205F4E6C18}" srcOrd="5" destOrd="0" presId="urn:microsoft.com/office/officeart/2005/8/layout/list1"/>
    <dgm:cxn modelId="{2F2FA9F2-9932-47F2-942E-28B62794C925}" type="presParOf" srcId="{12F0F51E-8CDD-486E-85D0-CDD1B1845824}" destId="{9A334394-ED00-47AE-91D4-80F9C9612814}" srcOrd="6" destOrd="0" presId="urn:microsoft.com/office/officeart/2005/8/layout/list1"/>
    <dgm:cxn modelId="{F62E1A8C-BDE8-43E8-AFC3-89CF472166E2}" type="presParOf" srcId="{12F0F51E-8CDD-486E-85D0-CDD1B1845824}" destId="{6450F747-B262-4EA7-966C-D21A1EDB4832}" srcOrd="7" destOrd="0" presId="urn:microsoft.com/office/officeart/2005/8/layout/list1"/>
    <dgm:cxn modelId="{7A397C2F-1352-468F-B2BC-15DBD1594FD7}" type="presParOf" srcId="{12F0F51E-8CDD-486E-85D0-CDD1B1845824}" destId="{2B7BE97C-BF5C-40ED-B5AB-F661F30CC53A}" srcOrd="8" destOrd="0" presId="urn:microsoft.com/office/officeart/2005/8/layout/list1"/>
    <dgm:cxn modelId="{85236216-7A12-4C25-A094-BDFEF19657FA}" type="presParOf" srcId="{2B7BE97C-BF5C-40ED-B5AB-F661F30CC53A}" destId="{64A801DF-FF19-4F81-AA7E-161D8CE75C46}" srcOrd="0" destOrd="0" presId="urn:microsoft.com/office/officeart/2005/8/layout/list1"/>
    <dgm:cxn modelId="{04374247-6A66-483E-9AEC-561FA3DC03CB}" type="presParOf" srcId="{2B7BE97C-BF5C-40ED-B5AB-F661F30CC53A}" destId="{60227047-51F5-40E8-8D70-7D4CEDEE5BBB}" srcOrd="1" destOrd="0" presId="urn:microsoft.com/office/officeart/2005/8/layout/list1"/>
    <dgm:cxn modelId="{33356E9E-3465-4298-84E1-B7C3736557A9}" type="presParOf" srcId="{12F0F51E-8CDD-486E-85D0-CDD1B1845824}" destId="{15FC9479-1DD8-4857-80B2-1CF3F22D149C}" srcOrd="9" destOrd="0" presId="urn:microsoft.com/office/officeart/2005/8/layout/list1"/>
    <dgm:cxn modelId="{8FB80162-ED4B-4C48-8A8C-819A055446A3}" type="presParOf" srcId="{12F0F51E-8CDD-486E-85D0-CDD1B1845824}" destId="{F119C385-666A-4F13-8E1D-5D979E347B05}" srcOrd="10" destOrd="0" presId="urn:microsoft.com/office/officeart/2005/8/layout/list1"/>
    <dgm:cxn modelId="{15299DE4-1E27-4ED2-983A-EAD533EE0F68}" type="presParOf" srcId="{12F0F51E-8CDD-486E-85D0-CDD1B1845824}" destId="{969E769F-E7A2-4AF6-83AA-1C688978B09D}" srcOrd="11" destOrd="0" presId="urn:microsoft.com/office/officeart/2005/8/layout/list1"/>
    <dgm:cxn modelId="{BE4A091F-1666-4EA0-9C3F-E0E0DB29AF4A}" type="presParOf" srcId="{12F0F51E-8CDD-486E-85D0-CDD1B1845824}" destId="{28C70855-17B9-4331-BBB2-5B3F77B114C7}" srcOrd="12" destOrd="0" presId="urn:microsoft.com/office/officeart/2005/8/layout/list1"/>
    <dgm:cxn modelId="{BAF26726-47EE-4492-A011-E859A4195D6A}" type="presParOf" srcId="{28C70855-17B9-4331-BBB2-5B3F77B114C7}" destId="{29E32C75-8FF5-47EE-A445-12FBE0A82540}" srcOrd="0" destOrd="0" presId="urn:microsoft.com/office/officeart/2005/8/layout/list1"/>
    <dgm:cxn modelId="{F409885C-1DBA-4B4F-BE94-1AFE53A370E4}" type="presParOf" srcId="{28C70855-17B9-4331-BBB2-5B3F77B114C7}" destId="{21D5ADFB-FCFA-4378-9FFA-EBD0A6654483}" srcOrd="1" destOrd="0" presId="urn:microsoft.com/office/officeart/2005/8/layout/list1"/>
    <dgm:cxn modelId="{FB550275-ECED-4785-834E-83CA585C7910}" type="presParOf" srcId="{12F0F51E-8CDD-486E-85D0-CDD1B1845824}" destId="{D20FE565-30AE-48DB-B396-FDA3ECE9B7BD}" srcOrd="13" destOrd="0" presId="urn:microsoft.com/office/officeart/2005/8/layout/list1"/>
    <dgm:cxn modelId="{39AE0F30-61A7-4BFE-865B-F62D1F0824EC}" type="presParOf" srcId="{12F0F51E-8CDD-486E-85D0-CDD1B1845824}" destId="{EF26E65F-9773-4171-8381-A172FD852CD2}" srcOrd="14" destOrd="0" presId="urn:microsoft.com/office/officeart/2005/8/layout/list1"/>
    <dgm:cxn modelId="{B569F25B-68A4-49C9-A402-899F548BA874}" type="presParOf" srcId="{12F0F51E-8CDD-486E-85D0-CDD1B1845824}" destId="{2264EFCD-32C3-4317-8E99-BFCD6814D53B}" srcOrd="15" destOrd="0" presId="urn:microsoft.com/office/officeart/2005/8/layout/list1"/>
    <dgm:cxn modelId="{E80172EA-EEA9-4C1F-8A05-B8BCA1B8F0A0}" type="presParOf" srcId="{12F0F51E-8CDD-486E-85D0-CDD1B1845824}" destId="{00D759F6-F5BA-4A03-BD9D-401A276DC651}" srcOrd="16" destOrd="0" presId="urn:microsoft.com/office/officeart/2005/8/layout/list1"/>
    <dgm:cxn modelId="{D17DB826-A62D-4D7C-AB8E-856C8981FEB5}" type="presParOf" srcId="{00D759F6-F5BA-4A03-BD9D-401A276DC651}" destId="{59059B44-6053-4FA4-B37E-F9D257E3A4FD}" srcOrd="0" destOrd="0" presId="urn:microsoft.com/office/officeart/2005/8/layout/list1"/>
    <dgm:cxn modelId="{4C6B3F1E-3F7E-405A-A546-D11496291048}" type="presParOf" srcId="{00D759F6-F5BA-4A03-BD9D-401A276DC651}" destId="{C01CCD45-D1C3-48A0-82AC-BA21B0126D9B}" srcOrd="1" destOrd="0" presId="urn:microsoft.com/office/officeart/2005/8/layout/list1"/>
    <dgm:cxn modelId="{5251D567-12FC-42D7-AF01-F911097027F9}" type="presParOf" srcId="{12F0F51E-8CDD-486E-85D0-CDD1B1845824}" destId="{F665D5B2-69C7-4DB2-9CE0-17B8A7C1F662}" srcOrd="17" destOrd="0" presId="urn:microsoft.com/office/officeart/2005/8/layout/list1"/>
    <dgm:cxn modelId="{C159212D-6C17-4D91-9AEC-2E7CD4B0D075}" type="presParOf" srcId="{12F0F51E-8CDD-486E-85D0-CDD1B1845824}" destId="{9EFAE989-A58C-4518-B0C8-83894D153D9E}" srcOrd="18" destOrd="0" presId="urn:microsoft.com/office/officeart/2005/8/layout/list1"/>
    <dgm:cxn modelId="{4BD2F8C9-4758-485A-8430-FCD1E4473ED1}" type="presParOf" srcId="{12F0F51E-8CDD-486E-85D0-CDD1B1845824}" destId="{00706B1A-C7D8-43A4-8064-95CA5C9527D3}" srcOrd="19" destOrd="0" presId="urn:microsoft.com/office/officeart/2005/8/layout/list1"/>
    <dgm:cxn modelId="{DD07392D-D9EB-4BF4-9A1B-2C0BEF572F9B}" type="presParOf" srcId="{12F0F51E-8CDD-486E-85D0-CDD1B1845824}" destId="{2BFC5CD0-A063-4403-833D-AADAEE1FC099}" srcOrd="20" destOrd="0" presId="urn:microsoft.com/office/officeart/2005/8/layout/list1"/>
    <dgm:cxn modelId="{421F77A8-51A5-49B4-921B-F46F13DC2A01}" type="presParOf" srcId="{2BFC5CD0-A063-4403-833D-AADAEE1FC099}" destId="{3CF474C9-F931-4FC8-8214-D3B779345232}" srcOrd="0" destOrd="0" presId="urn:microsoft.com/office/officeart/2005/8/layout/list1"/>
    <dgm:cxn modelId="{BE698FDA-5623-4460-9E6A-B5F6BE705C57}" type="presParOf" srcId="{2BFC5CD0-A063-4403-833D-AADAEE1FC099}" destId="{BF8DC88F-852E-48A6-A544-37F2094CDF8D}" srcOrd="1" destOrd="0" presId="urn:microsoft.com/office/officeart/2005/8/layout/list1"/>
    <dgm:cxn modelId="{54E680F1-6006-4BBB-BCB4-A9C977F23881}" type="presParOf" srcId="{12F0F51E-8CDD-486E-85D0-CDD1B1845824}" destId="{E822ABCF-17E1-4F9E-BDBE-5A243F85A99B}" srcOrd="21" destOrd="0" presId="urn:microsoft.com/office/officeart/2005/8/layout/list1"/>
    <dgm:cxn modelId="{C26240B0-4E04-4074-B3D7-FFCFB258BEC4}" type="presParOf" srcId="{12F0F51E-8CDD-486E-85D0-CDD1B1845824}" destId="{30482B46-1C16-4EED-9707-9A5E193ECEB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C0D96-D951-4438-A911-973DDEC581F8}">
      <dsp:nvSpPr>
        <dsp:cNvPr id="0" name=""/>
        <dsp:cNvSpPr/>
      </dsp:nvSpPr>
      <dsp:spPr>
        <a:xfrm rot="5400000">
          <a:off x="-292640" y="302990"/>
          <a:ext cx="2019936" cy="1413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1, 2</a:t>
          </a:r>
          <a:endParaRPr lang="uk-UA" sz="3600" kern="1200" dirty="0"/>
        </a:p>
      </dsp:txBody>
      <dsp:txXfrm rot="-5400000">
        <a:off x="10351" y="706978"/>
        <a:ext cx="1413955" cy="605981"/>
      </dsp:txXfrm>
    </dsp:sp>
    <dsp:sp modelId="{2B2DA520-A390-4634-8F25-7EAE348B7CD9}">
      <dsp:nvSpPr>
        <dsp:cNvPr id="0" name=""/>
        <dsp:cNvSpPr/>
      </dsp:nvSpPr>
      <dsp:spPr>
        <a:xfrm rot="5400000">
          <a:off x="4165298" y="-2747009"/>
          <a:ext cx="1312958" cy="6815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>
              <a:solidFill>
                <a:schemeClr val="tx2">
                  <a:lumMod val="75000"/>
                </a:schemeClr>
              </a:solidFill>
            </a:rPr>
            <a:t>Вивчення завдань щодо ціноутворення</a:t>
          </a:r>
          <a:endParaRPr lang="uk-UA" sz="2400" kern="1200" dirty="0">
            <a:solidFill>
              <a:schemeClr val="tx2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>
              <a:solidFill>
                <a:schemeClr val="tx2">
                  <a:lumMod val="75000"/>
                </a:schemeClr>
              </a:solidFill>
            </a:rPr>
            <a:t>Вивчення попиту клієнтів</a:t>
          </a:r>
          <a:endParaRPr lang="uk-UA" sz="240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413956" y="68426"/>
        <a:ext cx="6751551" cy="1184772"/>
      </dsp:txXfrm>
    </dsp:sp>
    <dsp:sp modelId="{D947FE32-957B-420B-9D01-7EE2E9C2CDBF}">
      <dsp:nvSpPr>
        <dsp:cNvPr id="0" name=""/>
        <dsp:cNvSpPr/>
      </dsp:nvSpPr>
      <dsp:spPr>
        <a:xfrm rot="5400000">
          <a:off x="-302990" y="2137028"/>
          <a:ext cx="2019936" cy="1413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3,4</a:t>
          </a:r>
          <a:endParaRPr lang="uk-UA" sz="3600" kern="1200" dirty="0"/>
        </a:p>
      </dsp:txBody>
      <dsp:txXfrm rot="-5400000">
        <a:off x="1" y="2541016"/>
        <a:ext cx="1413955" cy="605981"/>
      </dsp:txXfrm>
    </dsp:sp>
    <dsp:sp modelId="{D4CD4EC0-82AF-4D55-8425-AF8FBF0ADC76}">
      <dsp:nvSpPr>
        <dsp:cNvPr id="0" name=""/>
        <dsp:cNvSpPr/>
      </dsp:nvSpPr>
      <dsp:spPr>
        <a:xfrm rot="5400000">
          <a:off x="4165298" y="-917304"/>
          <a:ext cx="1312958" cy="6815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>
              <a:solidFill>
                <a:schemeClr val="accent2">
                  <a:lumMod val="75000"/>
                </a:schemeClr>
              </a:solidFill>
            </a:rPr>
            <a:t>Оцінка витрат і собівартості послуги</a:t>
          </a:r>
          <a:endParaRPr lang="uk-UA" sz="2400" kern="1200" dirty="0">
            <a:solidFill>
              <a:schemeClr val="accent2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>
              <a:solidFill>
                <a:schemeClr val="accent2">
                  <a:lumMod val="75000"/>
                </a:schemeClr>
              </a:solidFill>
            </a:rPr>
            <a:t>Аналіз цін на послуги конкурентів</a:t>
          </a:r>
          <a:endParaRPr lang="uk-UA" sz="2400" kern="1200" dirty="0">
            <a:solidFill>
              <a:schemeClr val="accent2">
                <a:lumMod val="75000"/>
              </a:schemeClr>
            </a:solidFill>
          </a:endParaRPr>
        </a:p>
      </dsp:txBody>
      <dsp:txXfrm rot="-5400000">
        <a:off x="1413956" y="1898131"/>
        <a:ext cx="6751551" cy="1184772"/>
      </dsp:txXfrm>
    </dsp:sp>
    <dsp:sp modelId="{A59B5180-5332-46AB-938E-DA04F6B8E552}">
      <dsp:nvSpPr>
        <dsp:cNvPr id="0" name=""/>
        <dsp:cNvSpPr/>
      </dsp:nvSpPr>
      <dsp:spPr>
        <a:xfrm rot="5400000">
          <a:off x="-302990" y="3966733"/>
          <a:ext cx="2019936" cy="1413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5,6,7</a:t>
          </a:r>
          <a:endParaRPr lang="uk-UA" sz="3600" kern="1200" dirty="0"/>
        </a:p>
      </dsp:txBody>
      <dsp:txXfrm rot="-5400000">
        <a:off x="1" y="4370721"/>
        <a:ext cx="1413955" cy="605981"/>
      </dsp:txXfrm>
    </dsp:sp>
    <dsp:sp modelId="{BBAB70DA-E16D-4621-9E8E-94214ADFCC37}">
      <dsp:nvSpPr>
        <dsp:cNvPr id="0" name=""/>
        <dsp:cNvSpPr/>
      </dsp:nvSpPr>
      <dsp:spPr>
        <a:xfrm rot="5400000">
          <a:off x="4165298" y="912400"/>
          <a:ext cx="1312958" cy="6815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75000"/>
                </a:schemeClr>
              </a:solidFill>
            </a:rPr>
            <a:t>Вибір цінової стратегії</a:t>
          </a:r>
          <a:endParaRPr lang="uk-UA" sz="2000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75000"/>
                </a:schemeClr>
              </a:solidFill>
            </a:rPr>
            <a:t>Встановлення вихідної ціни</a:t>
          </a:r>
          <a:endParaRPr lang="uk-UA" sz="2000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solidFill>
                <a:srgbClr val="C00000"/>
              </a:solidFill>
            </a:rPr>
            <a:t>Ініціативна  зміна вихідної ринкової ціни на послуги</a:t>
          </a:r>
          <a:endParaRPr lang="uk-UA" sz="2000" kern="1200" dirty="0">
            <a:solidFill>
              <a:srgbClr val="C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/>
        </a:p>
      </dsp:txBody>
      <dsp:txXfrm rot="-5400000">
        <a:off x="1413956" y="3727836"/>
        <a:ext cx="6751551" cy="1184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900" dirty="0">
                <a:solidFill>
                  <a:schemeClr val="accent1">
                    <a:lumMod val="75000"/>
                  </a:schemeClr>
                </a:solidFill>
              </a:rPr>
              <a:t>ЛДУФК ім. </a:t>
            </a:r>
            <a:r>
              <a:rPr lang="uk-UA" sz="4900" dirty="0" err="1">
                <a:solidFill>
                  <a:schemeClr val="accent1">
                    <a:lumMod val="75000"/>
                  </a:schemeClr>
                </a:solidFill>
              </a:rPr>
              <a:t>Боберського</a:t>
            </a:r>
            <a:r>
              <a:rPr lang="uk-UA" sz="49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49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4400" dirty="0">
                <a:solidFill>
                  <a:schemeClr val="accent1">
                    <a:lumMod val="75000"/>
                  </a:schemeClr>
                </a:solidFill>
              </a:rPr>
              <a:t>Кафедра інформатики і </a:t>
            </a:r>
            <a:r>
              <a:rPr lang="uk-UA" sz="4400" dirty="0" err="1">
                <a:solidFill>
                  <a:schemeClr val="accent1">
                    <a:lumMod val="75000"/>
                  </a:schemeClr>
                </a:solidFill>
              </a:rPr>
              <a:t>кінезіології</a:t>
            </a:r>
            <a:endParaRPr lang="uk-UA" sz="44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Лектор: доцент </a:t>
            </a:r>
            <a:r>
              <a:rPr lang="uk-UA" dirty="0" err="1">
                <a:solidFill>
                  <a:schemeClr val="accent1">
                    <a:lumMod val="75000"/>
                  </a:schemeClr>
                </a:solidFill>
              </a:rPr>
              <a:t>Заневська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Людмила Георгіївна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9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Технології розрахунку еластичності попиту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157036"/>
              </p:ext>
            </p:extLst>
          </p:nvPr>
        </p:nvGraphicFramePr>
        <p:xfrm>
          <a:off x="755577" y="1700807"/>
          <a:ext cx="7848871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2650"/>
                <a:gridCol w="1738972"/>
                <a:gridCol w="1002650"/>
                <a:gridCol w="1002650"/>
                <a:gridCol w="1002650"/>
                <a:gridCol w="1002650"/>
                <a:gridCol w="1096649"/>
              </a:tblGrid>
              <a:tr h="26170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Варіанти розрахунку еластичності попиту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50389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№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</a:rPr>
                        <a:t>Кількість наданих послуг розміщення за місяць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Середня ціна номеру, тис.грн/добу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</a:rPr>
                        <a:t>Виручка від реалізації послуг, тис./грн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Зміни у попиті, 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Зміни в ціні, 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Еластичність попиту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5000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0,35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1750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5200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0,34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1768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1,4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5400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0,33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1782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1,307692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5600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0,32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1792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1,222222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5800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0,31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1798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1,142857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6000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1800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1,068966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6200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0,29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1798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6400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0,28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1792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0,935484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9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6600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0,27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1782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0,875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6800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0,26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1768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0,818182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7000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0,25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1750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0,764706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61703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7200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0,24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1728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4%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dirty="0">
                          <a:effectLst/>
                        </a:rPr>
                        <a:t>0,714286</a:t>
                      </a:r>
                      <a:endParaRPr lang="uk-U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4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. 1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4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. 2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6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568421"/>
              </p:ext>
            </p:extLst>
          </p:nvPr>
        </p:nvGraphicFramePr>
        <p:xfrm>
          <a:off x="611560" y="548675"/>
          <a:ext cx="7344816" cy="439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4286"/>
                <a:gridCol w="2230530"/>
              </a:tblGrid>
              <a:tr h="1137768"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Стаття витрат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Сума. Дол. США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Змінні витрати на 1 путівку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Консульський збір (Амбасада Італії)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Страхування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Проживання у готелі (7 ночей)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140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Оглядові екскурсії (Рим, Мілан, Венеція, Подуя)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Разом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235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Фіксовані витрати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Оренда автобуса на 10 діб (20 дол за голину)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4800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Реклама туру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2200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Заробітна плата персоналу, оренда офісу</a:t>
                      </a:r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1700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Разом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8700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Кількість туристів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25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3248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Вартість однієї путівки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dirty="0">
                          <a:effectLst/>
                        </a:rPr>
                        <a:t>583</a:t>
                      </a:r>
                      <a:endParaRPr lang="uk-U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3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173759"/>
              </p:ext>
            </p:extLst>
          </p:nvPr>
        </p:nvGraphicFramePr>
        <p:xfrm>
          <a:off x="457200" y="1772816"/>
          <a:ext cx="8229601" cy="3744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9433"/>
                <a:gridCol w="554277"/>
                <a:gridCol w="450937"/>
                <a:gridCol w="620038"/>
                <a:gridCol w="516699"/>
                <a:gridCol w="450937"/>
                <a:gridCol w="450937"/>
                <a:gridCol w="369534"/>
                <a:gridCol w="532340"/>
                <a:gridCol w="450937"/>
                <a:gridCol w="497910"/>
                <a:gridCol w="450937"/>
                <a:gridCol w="450937"/>
                <a:gridCol w="450937"/>
                <a:gridCol w="450937"/>
                <a:gridCol w="450937"/>
                <a:gridCol w="450937"/>
              </a:tblGrid>
              <a:tr h="1248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Кількість клієнтів (продаж путівок), К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Ціна за 1 путівку, Ц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Дохід, Д=К*Ц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Змінні витрати на 1 путівку, ЗВ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Загальні змінні витрати, ЗЗВ=К*ЗВ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Фіксовані витрати, ФВ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Повні витрати, ПВ=ЗЗВ+ФВ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Прибуток, П=Д-ПВ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Кількість клієнтів (продаж путівок), К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Ціна за 1 путівку, Ц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Дохід, Д=К*Ц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Змінні витрати на 1 путівку, ЗВ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Загальні змінні витрати, ЗЗВ=К*ЗВ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Фіксовані витрати, ФВ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Повні витрати, ПВ=ЗЗВ+ФВ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Прибуток, П=Д-ПВ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ctr"/>
                </a:tc>
              </a:tr>
              <a:tr h="249628"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2915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1175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9875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-6960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14575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14575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11050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-5220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38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525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19950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8930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17630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2320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8745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3525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12225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-3480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466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23300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11750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20450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2850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11660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13400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-1740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63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408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25704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14805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23505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2199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14575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14575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26250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17625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26325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-75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17490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7050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15750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1740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88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292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25696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20680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29380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-3684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20405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8225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16925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3480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32200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-8700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23320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9400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18100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5220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26235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10575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19275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6960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583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29150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235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11750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20450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8700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 dirty="0">
                        <a:effectLst/>
                        <a:latin typeface="Arial"/>
                      </a:endParaRPr>
                    </a:p>
                  </a:txBody>
                  <a:tcPr marL="4697" marR="4697" marT="469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. 5"/>
          <p:cNvGraphicFramePr>
            <a:graphicFrameLocks noGrp="1"/>
          </p:cNvGraphicFramePr>
          <p:nvPr>
            <p:ph idx="1"/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3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. 6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8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.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2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519425"/>
              </p:ext>
            </p:extLst>
          </p:nvPr>
        </p:nvGraphicFramePr>
        <p:xfrm>
          <a:off x="971602" y="404664"/>
          <a:ext cx="7200797" cy="6048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358"/>
                <a:gridCol w="1098714"/>
                <a:gridCol w="912777"/>
                <a:gridCol w="912777"/>
                <a:gridCol w="912777"/>
                <a:gridCol w="895874"/>
                <a:gridCol w="388775"/>
                <a:gridCol w="1267745"/>
              </a:tblGrid>
              <a:tr h="1006767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Рік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Місяць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Фактична ціна за номер,грн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Дохід, грн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Коефіцієнт завантаження номерного фонду, %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Витрати на рекламу. Грн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 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Розрахунок ціни за номер, грн</a:t>
                      </a:r>
                      <a:endParaRPr lang="ru-RU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1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65972,3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37,6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560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252,1251376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93009,7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42,3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712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279,4446587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89679,5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41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760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289,3001472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79985,3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38,6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794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293,9816714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98088,4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43,1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858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292,8295326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128253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52,9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1058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267,5007473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121324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51,6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970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258,6997946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121155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970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316,4416002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9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105284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48,3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970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254,5011034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161935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1200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346,1602834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11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128859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52,7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1220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281,7064763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235,2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125347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51,6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1250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287,4052103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77960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37,4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485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284,4120502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117378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50,2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1100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273,0862669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155324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54,1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1300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344,7398461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143558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52,9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1340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328,6623444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209095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63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1964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426,9202564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224085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65,8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2354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458,3620128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249604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72,4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2670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467,3400482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159014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55,6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1600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354,7309567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9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195196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58,5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2100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452,3894742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161856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54,8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1507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367,297432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11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165683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56,3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1600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364,9833874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135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2008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900" u="none" strike="noStrike">
                          <a:effectLst/>
                        </a:rPr>
                        <a:t>426,5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180987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57,7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1702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397,3795615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209408">
                <a:tc>
                  <a:txBody>
                    <a:bodyPr/>
                    <a:lstStyle/>
                    <a:p>
                      <a:pPr algn="l" fontAlgn="b"/>
                      <a:r>
                        <a:rPr lang="uk-UA" sz="900" u="none" strike="noStrike">
                          <a:effectLst/>
                        </a:rPr>
                        <a:t> 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900" u="none" strike="noStrike">
                          <a:effectLst/>
                        </a:rPr>
                        <a:t>Середнє значення: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139104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51,7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1293,5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900" u="none" strike="noStrike">
                          <a:effectLst/>
                        </a:rPr>
                        <a:t> </a:t>
                      </a:r>
                      <a:endParaRPr lang="uk-UA" sz="9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900" u="none" strike="noStrike" dirty="0">
                          <a:effectLst/>
                        </a:rPr>
                        <a:t> </a:t>
                      </a:r>
                      <a:endParaRPr lang="uk-UA" sz="900" b="0" i="0" u="none" strike="noStrike" dirty="0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9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37095"/>
              </p:ext>
            </p:extLst>
          </p:nvPr>
        </p:nvGraphicFramePr>
        <p:xfrm>
          <a:off x="1115616" y="476673"/>
          <a:ext cx="6768751" cy="460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703"/>
                <a:gridCol w="1252939"/>
                <a:gridCol w="1022513"/>
                <a:gridCol w="1022513"/>
                <a:gridCol w="1022513"/>
                <a:gridCol w="1526570"/>
              </a:tblGrid>
              <a:tr h="29694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Коефіцієнти кореляції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9694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96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0,56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96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0,97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0,98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96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0,56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0,97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0,95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96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X3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0,64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0,98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0,95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308818"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296940"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>
                          <a:effectLst/>
                        </a:rPr>
                        <a:t>Парамеири регресії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6940"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А3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А2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А1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А0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979903"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Коефіцієнти апроксимації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0,06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-12,66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0,003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504,64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944270"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000" u="none" strike="noStrike">
                          <a:effectLst/>
                        </a:rPr>
                        <a:t>Середні квадратичні відхилення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0,13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7,94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0,002</a:t>
                      </a:r>
                      <a:endParaRPr lang="uk-UA" sz="10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dirty="0">
                          <a:effectLst/>
                        </a:rPr>
                        <a:t>220,65</a:t>
                      </a:r>
                      <a:endParaRPr lang="uk-U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3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4800" dirty="0">
                <a:solidFill>
                  <a:schemeClr val="tx1"/>
                </a:solidFill>
              </a:rPr>
              <a:t>Галузь знань: </a:t>
            </a:r>
            <a:r>
              <a:rPr lang="uk-UA" sz="4800" u="sng" dirty="0">
                <a:solidFill>
                  <a:schemeClr val="tx1"/>
                </a:solidFill>
              </a:rPr>
              <a:t>24</a:t>
            </a:r>
            <a:br>
              <a:rPr lang="uk-UA" sz="4800" u="sng" dirty="0">
                <a:solidFill>
                  <a:schemeClr val="tx1"/>
                </a:solidFill>
              </a:rPr>
            </a:br>
            <a:r>
              <a:rPr lang="uk-UA" sz="4800" u="sng" dirty="0">
                <a:solidFill>
                  <a:schemeClr val="tx1"/>
                </a:solidFill>
              </a:rPr>
              <a:t> Сфера обслуговування</a:t>
            </a:r>
            <a:r>
              <a:rPr lang="uk-UA" sz="4800" dirty="0">
                <a:solidFill>
                  <a:schemeClr val="tx1"/>
                </a:solidFill>
              </a:rPr>
              <a:t/>
            </a:r>
            <a:br>
              <a:rPr lang="uk-UA" sz="4800" dirty="0">
                <a:solidFill>
                  <a:schemeClr val="tx1"/>
                </a:solidFill>
              </a:rPr>
            </a:br>
            <a:r>
              <a:rPr lang="uk-UA" sz="4800" dirty="0">
                <a:solidFill>
                  <a:schemeClr val="tx1"/>
                </a:solidFill>
              </a:rPr>
              <a:t/>
            </a:r>
            <a:br>
              <a:rPr lang="uk-UA" sz="4800" dirty="0">
                <a:solidFill>
                  <a:schemeClr val="tx1"/>
                </a:solidFill>
              </a:rPr>
            </a:br>
            <a:r>
              <a:rPr lang="uk-UA" sz="4800" dirty="0">
                <a:solidFill>
                  <a:schemeClr val="tx1"/>
                </a:solidFill>
              </a:rPr>
              <a:t> Спеціалізація: </a:t>
            </a:r>
            <a:r>
              <a:rPr lang="uk-UA" sz="4800" u="sng" dirty="0">
                <a:solidFill>
                  <a:schemeClr val="tx1"/>
                </a:solidFill>
              </a:rPr>
              <a:t>242 </a:t>
            </a:r>
            <a:r>
              <a:rPr lang="uk-UA" sz="4800" u="sng" dirty="0" smtClean="0">
                <a:solidFill>
                  <a:schemeClr val="tx1"/>
                </a:solidFill>
              </a:rPr>
              <a:t>Туризм, магістри, </a:t>
            </a:r>
            <a:r>
              <a:rPr lang="uk-UA" sz="4800" u="sng" smtClean="0">
                <a:solidFill>
                  <a:schemeClr val="tx1"/>
                </a:solidFill>
              </a:rPr>
              <a:t>5 курс</a:t>
            </a:r>
            <a:endParaRPr lang="uk-UA" sz="4800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81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557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1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>
                <a:solidFill>
                  <a:schemeClr val="tx1"/>
                </a:solidFill>
              </a:rPr>
              <a:t>Дисципліна «Комп'ютерні та інформаційні технології»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sz="3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Тема. 4. Інформаційна система і технології з розрахунку цін на послуги</a:t>
            </a:r>
          </a:p>
        </p:txBody>
      </p:sp>
    </p:spTree>
    <p:extLst>
      <p:ext uri="{BB962C8B-B14F-4D97-AF65-F5344CB8AC3E}">
        <p14:creationId xmlns:p14="http://schemas.microsoft.com/office/powerpoint/2010/main" val="4508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/>
              <a:t>Зміст і структура інформаційної системи з розрахунку цін на послуги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600" b="1" dirty="0" smtClean="0"/>
              <a:t>Стратегія ціноутворення  - це вибір туристичним підприємством можливої динаміки зміни вихідної ціни послуги в умовах ринку, яка найкращим чином відповідає меті підприємства, тобто відповідає обраним цілям та методам ціноутворення.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35095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/>
              <a:t>Цінова стратегія туристичного підприємства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2204864"/>
            <a:ext cx="8928992" cy="4525963"/>
          </a:xfrm>
        </p:spPr>
        <p:txBody>
          <a:bodyPr/>
          <a:lstStyle/>
          <a:p>
            <a:pPr marL="0" indent="0">
              <a:buNone/>
            </a:pPr>
            <a:endParaRPr lang="uk-UA" b="1" dirty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323528" y="2035696"/>
            <a:ext cx="191366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Стратегія ціноутворення</a:t>
            </a:r>
            <a:endParaRPr lang="uk-UA" dirty="0"/>
          </a:p>
        </p:txBody>
      </p:sp>
      <p:sp>
        <p:nvSpPr>
          <p:cNvPr id="5" name="Дорівнює 4"/>
          <p:cNvSpPr/>
          <p:nvPr/>
        </p:nvSpPr>
        <p:spPr>
          <a:xfrm>
            <a:off x="2237194" y="2035696"/>
            <a:ext cx="626368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2961688" y="1953377"/>
            <a:ext cx="18709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Цілі ціноутворення</a:t>
            </a:r>
            <a:endParaRPr lang="uk-UA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5436096" y="1892396"/>
            <a:ext cx="166180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Методи ціноутворення</a:t>
            </a:r>
            <a:endParaRPr lang="uk-UA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7740352" y="1892396"/>
            <a:ext cx="12744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Зміна вихідної ціни</a:t>
            </a:r>
            <a:endParaRPr lang="uk-UA" dirty="0"/>
          </a:p>
        </p:txBody>
      </p:sp>
      <p:sp>
        <p:nvSpPr>
          <p:cNvPr id="9" name="Плюс 8"/>
          <p:cNvSpPr/>
          <p:nvPr/>
        </p:nvSpPr>
        <p:spPr>
          <a:xfrm>
            <a:off x="4832664" y="2035696"/>
            <a:ext cx="595720" cy="651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люс 9"/>
          <p:cNvSpPr/>
          <p:nvPr/>
        </p:nvSpPr>
        <p:spPr>
          <a:xfrm>
            <a:off x="7097902" y="2076613"/>
            <a:ext cx="648072" cy="51764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60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uk-UA" sz="2400" dirty="0" smtClean="0"/>
              <a:t>Етапи розроблення стратегії і тактики ціноутворення</a:t>
            </a:r>
            <a:endParaRPr lang="uk-UA" sz="2400" dirty="0"/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258758"/>
              </p:ext>
            </p:extLst>
          </p:nvPr>
        </p:nvGraphicFramePr>
        <p:xfrm>
          <a:off x="457200" y="765175"/>
          <a:ext cx="8229600" cy="568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88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uk-UA" dirty="0" smtClean="0"/>
          </a:p>
          <a:p>
            <a:pPr marL="0" indent="0">
              <a:buNone/>
            </a:pPr>
            <a:r>
              <a:rPr lang="uk-UA" b="1" i="1" dirty="0" smtClean="0"/>
              <a:t>Ціноутворення на основі витрат і цільового прибутку </a:t>
            </a:r>
            <a:r>
              <a:rPr lang="uk-UA" dirty="0" smtClean="0"/>
              <a:t>ґрунтується на калькуляції витрат та визначеного розміру прибутку.</a:t>
            </a:r>
          </a:p>
          <a:p>
            <a:pPr marL="0" indent="0">
              <a:buNone/>
            </a:pPr>
            <a:r>
              <a:rPr lang="uk-UA" b="1" i="1" dirty="0" smtClean="0"/>
              <a:t>Ціноутворення орієнтоване на ціни конкурентів. </a:t>
            </a:r>
            <a:r>
              <a:rPr lang="uk-UA" dirty="0" smtClean="0"/>
              <a:t>Є типовим для сфери надання послуг.</a:t>
            </a:r>
          </a:p>
          <a:p>
            <a:pPr marL="0" indent="0">
              <a:buNone/>
            </a:pPr>
            <a:r>
              <a:rPr lang="uk-UA" b="1" i="1" dirty="0" smtClean="0"/>
              <a:t>Ціноутворення на основі прогнозування попиту споживачів.</a:t>
            </a:r>
            <a:r>
              <a:rPr lang="uk-UA" dirty="0" smtClean="0"/>
              <a:t> Передбачає вивчення чутливості клієнтів на ціни послуг.</a:t>
            </a:r>
          </a:p>
          <a:p>
            <a:pPr marL="0" indent="0">
              <a:buNone/>
            </a:pPr>
            <a:r>
              <a:rPr lang="uk-UA" b="1" i="1" dirty="0" smtClean="0"/>
              <a:t>Встановлення вихідної ринкової ціни. </a:t>
            </a:r>
            <a:r>
              <a:rPr lang="uk-UA" dirty="0" smtClean="0"/>
              <a:t>Не є завершальним етапом процесу ціноутворення.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29607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Алгоритм розрахунку ціни на послуги</a:t>
            </a:r>
            <a:endParaRPr lang="uk-UA" sz="28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1963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95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80728"/>
          </a:xfrm>
        </p:spPr>
        <p:txBody>
          <a:bodyPr/>
          <a:lstStyle/>
          <a:p>
            <a:r>
              <a:rPr lang="uk-UA" sz="2800" dirty="0" smtClean="0"/>
              <a:t>Структура інформаційної системи з розрахунку цін на послуги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051720" y="1628800"/>
            <a:ext cx="48245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Інформаційна система з розрахунку цін на послуги</a:t>
            </a:r>
            <a:endParaRPr lang="uk-UA" dirty="0"/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611560" y="2420888"/>
            <a:ext cx="194421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Аналіз обмежень, вивчення еластичності попиту</a:t>
            </a:r>
            <a:endParaRPr lang="uk-UA" dirty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3059832" y="2420888"/>
            <a:ext cx="201622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Розрахунок витрат</a:t>
            </a:r>
          </a:p>
          <a:p>
            <a:pPr algn="ctr"/>
            <a:r>
              <a:rPr lang="uk-UA" dirty="0" smtClean="0"/>
              <a:t> (точки </a:t>
            </a:r>
            <a:r>
              <a:rPr lang="uk-UA" dirty="0" err="1" smtClean="0"/>
              <a:t>без-</a:t>
            </a:r>
            <a:endParaRPr lang="uk-UA" dirty="0" smtClean="0"/>
          </a:p>
          <a:p>
            <a:pPr algn="ctr"/>
            <a:r>
              <a:rPr lang="uk-UA" dirty="0" smtClean="0"/>
              <a:t>збитковості)</a:t>
            </a:r>
            <a:endParaRPr lang="uk-UA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5292080" y="2420888"/>
            <a:ext cx="136815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Вивчення цін конкурентів</a:t>
            </a:r>
            <a:endParaRPr lang="uk-UA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7020272" y="2420888"/>
            <a:ext cx="1872208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Прогнозування цін з урахуванням різних факторів</a:t>
            </a:r>
            <a:endParaRPr lang="uk-UA" dirty="0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2267744" y="4653136"/>
            <a:ext cx="180020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Розрахунок оптимальних  цін</a:t>
            </a:r>
            <a:endParaRPr lang="uk-UA" dirty="0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5580112" y="4797152"/>
            <a:ext cx="216024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Диференціація цін на основі сезонного коливання попиту</a:t>
            </a:r>
            <a:endParaRPr lang="uk-UA" dirty="0"/>
          </a:p>
        </p:txBody>
      </p:sp>
      <p:cxnSp>
        <p:nvCxnSpPr>
          <p:cNvPr id="12" name="Пряма сполучна лінія 11"/>
          <p:cNvCxnSpPr/>
          <p:nvPr/>
        </p:nvCxnSpPr>
        <p:spPr>
          <a:xfrm>
            <a:off x="1583668" y="2276872"/>
            <a:ext cx="5868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сполучна лінія 13"/>
          <p:cNvCxnSpPr>
            <a:stCxn id="4" idx="2"/>
          </p:cNvCxnSpPr>
          <p:nvPr/>
        </p:nvCxnSpPr>
        <p:spPr>
          <a:xfrm>
            <a:off x="4463988" y="220486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 сполучна лінія 15"/>
          <p:cNvCxnSpPr>
            <a:endCxn id="5" idx="0"/>
          </p:cNvCxnSpPr>
          <p:nvPr/>
        </p:nvCxnSpPr>
        <p:spPr>
          <a:xfrm>
            <a:off x="1583668" y="227687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сполучна лінія 17"/>
          <p:cNvCxnSpPr>
            <a:endCxn id="7" idx="0"/>
          </p:cNvCxnSpPr>
          <p:nvPr/>
        </p:nvCxnSpPr>
        <p:spPr>
          <a:xfrm flipH="1">
            <a:off x="5976156" y="2276872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сполучна лінія 20"/>
          <p:cNvCxnSpPr/>
          <p:nvPr/>
        </p:nvCxnSpPr>
        <p:spPr>
          <a:xfrm>
            <a:off x="7452320" y="227687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сполучна лінія 22"/>
          <p:cNvCxnSpPr/>
          <p:nvPr/>
        </p:nvCxnSpPr>
        <p:spPr>
          <a:xfrm>
            <a:off x="6876256" y="2276872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сполучна лінія 24"/>
          <p:cNvCxnSpPr/>
          <p:nvPr/>
        </p:nvCxnSpPr>
        <p:spPr>
          <a:xfrm>
            <a:off x="3563888" y="42210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сполучна лінія 26"/>
          <p:cNvCxnSpPr>
            <a:stCxn id="5" idx="2"/>
            <a:endCxn id="9" idx="1"/>
          </p:cNvCxnSpPr>
          <p:nvPr/>
        </p:nvCxnSpPr>
        <p:spPr>
          <a:xfrm>
            <a:off x="1583668" y="4221088"/>
            <a:ext cx="6840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/>
          <p:cNvCxnSpPr/>
          <p:nvPr/>
        </p:nvCxnSpPr>
        <p:spPr>
          <a:xfrm flipH="1">
            <a:off x="4067944" y="4221088"/>
            <a:ext cx="151216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6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онавча">
  <a:themeElements>
    <a:clrScheme name="Виконавча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иконавч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конавч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239</TotalTime>
  <Words>1002</Words>
  <Application>Microsoft Office PowerPoint</Application>
  <PresentationFormat>Екран (4:3)</PresentationFormat>
  <Paragraphs>550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Виконавча</vt:lpstr>
      <vt:lpstr>ЛДУФК ім. Боберського Кафедра інформатики і кінезіології</vt:lpstr>
      <vt:lpstr>Презентація PowerPoint</vt:lpstr>
      <vt:lpstr>Дисципліна «Комп'ютерні та інформаційні технології»</vt:lpstr>
      <vt:lpstr>Зміст і структура інформаційної системи з розрахунку цін на послуги</vt:lpstr>
      <vt:lpstr>Цінова стратегія туристичного підприємства</vt:lpstr>
      <vt:lpstr>Етапи розроблення стратегії і тактики ціноутворення</vt:lpstr>
      <vt:lpstr>Презентація PowerPoint</vt:lpstr>
      <vt:lpstr>Алгоритм розрахунку ціни на послуги</vt:lpstr>
      <vt:lpstr>Структура інформаційної системи з розрахунку цін на послуги</vt:lpstr>
      <vt:lpstr>Технології розрахунку еластичності попиту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ЛДУФК ім. Боберського Кафедра інформатики і кінезіології</dc:title>
  <dc:creator>Sara Yasmeen (Wipro Technologies)</dc:creator>
  <cp:lastModifiedBy>Admin</cp:lastModifiedBy>
  <cp:revision>12</cp:revision>
  <dcterms:created xsi:type="dcterms:W3CDTF">2010-02-23T11:30:32Z</dcterms:created>
  <dcterms:modified xsi:type="dcterms:W3CDTF">2020-04-01T09:02:46Z</dcterms:modified>
</cp:coreProperties>
</file>