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5;&#1088;&#1072;&#1082;&#1090;&#1080;&#1095;&#1085;&#1110;_&#1052;&#1077;&#1085;&#1077;&#1076;&#1078;&#1084;&#1077;&#1085;&#1090;\2.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5;&#1088;&#1072;&#1082;&#1090;&#1080;&#1095;&#1085;&#1110;_&#1052;&#1077;&#1085;&#1077;&#1076;&#1078;&#1084;&#1077;&#1085;&#1090;\2.4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5;&#1088;&#1072;&#1082;&#1090;&#1080;&#1095;&#1085;&#1110;_&#1052;&#1077;&#1085;&#1077;&#1076;&#1078;&#1084;&#1077;&#1085;&#1090;\2.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uk-UA"/>
              <a:t>Залежність рівня добових витрат туриста в м. Києві від його віку</a:t>
            </a:r>
          </a:p>
        </c:rich>
      </c:tx>
      <c:layout>
        <c:manualLayout>
          <c:xMode val="edge"/>
          <c:yMode val="edge"/>
          <c:x val="0.11614420148700924"/>
          <c:y val="3.486238532110091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781664690758848E-2"/>
          <c:y val="0.27339523024090695"/>
          <c:w val="0.88966494822705633"/>
          <c:h val="0.52110231804307106"/>
        </c:manualLayout>
      </c:layout>
      <c:lineChart>
        <c:grouping val="standard"/>
        <c:varyColors val="0"/>
        <c:ser>
          <c:idx val="0"/>
          <c:order val="0"/>
          <c:tx>
            <c:strRef>
              <c:f>'Витрати за віком'!$B$3</c:f>
              <c:strCache>
                <c:ptCount val="1"/>
                <c:pt idx="0">
                  <c:v>Проживання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'Витрати за віком'!$C$2:$G$2</c:f>
              <c:strCache>
                <c:ptCount val="5"/>
                <c:pt idx="0">
                  <c:v>до 20</c:v>
                </c:pt>
                <c:pt idx="1">
                  <c:v>21 - 30</c:v>
                </c:pt>
                <c:pt idx="2">
                  <c:v>31 - 50</c:v>
                </c:pt>
                <c:pt idx="3">
                  <c:v>51 - 60</c:v>
                </c:pt>
                <c:pt idx="4">
                  <c:v>понад 60</c:v>
                </c:pt>
              </c:strCache>
            </c:strRef>
          </c:cat>
          <c:val>
            <c:numRef>
              <c:f>'Витрати за віком'!$C$3:$G$3</c:f>
              <c:numCache>
                <c:formatCode>0.0</c:formatCode>
                <c:ptCount val="5"/>
                <c:pt idx="0" formatCode="General">
                  <c:v>45</c:v>
                </c:pt>
                <c:pt idx="1">
                  <c:v>62.222222222222221</c:v>
                </c:pt>
                <c:pt idx="2">
                  <c:v>64.166666666666671</c:v>
                </c:pt>
                <c:pt idx="3" formatCode="General">
                  <c:v>75</c:v>
                </c:pt>
                <c:pt idx="4" formatCode="General">
                  <c:v>70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'Витрати за віком'!$B$4</c:f>
              <c:strCache>
                <c:ptCount val="1"/>
                <c:pt idx="0">
                  <c:v>Харчування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'Витрати за віком'!$C$2:$G$2</c:f>
              <c:strCache>
                <c:ptCount val="5"/>
                <c:pt idx="0">
                  <c:v>до 20</c:v>
                </c:pt>
                <c:pt idx="1">
                  <c:v>21 - 30</c:v>
                </c:pt>
                <c:pt idx="2">
                  <c:v>31 - 50</c:v>
                </c:pt>
                <c:pt idx="3">
                  <c:v>51 - 60</c:v>
                </c:pt>
                <c:pt idx="4">
                  <c:v>понад 60</c:v>
                </c:pt>
              </c:strCache>
            </c:strRef>
          </c:cat>
          <c:val>
            <c:numRef>
              <c:f>'Витрати за віком'!$C$4:$G$4</c:f>
              <c:numCache>
                <c:formatCode>0.0</c:formatCode>
                <c:ptCount val="5"/>
                <c:pt idx="0" formatCode="General">
                  <c:v>20</c:v>
                </c:pt>
                <c:pt idx="1">
                  <c:v>22.777777777777779</c:v>
                </c:pt>
                <c:pt idx="2">
                  <c:v>25.416666666666668</c:v>
                </c:pt>
                <c:pt idx="3" formatCode="General">
                  <c:v>27.5</c:v>
                </c:pt>
                <c:pt idx="4" formatCode="General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167232"/>
        <c:axId val="180250880"/>
      </c:lineChart>
      <c:catAx>
        <c:axId val="18116723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180250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025088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18116723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3809578680713692"/>
          <c:y val="0.91559893086758648"/>
          <c:w val="0.42741090290542949"/>
          <c:h val="6.4220472440944865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uk-UA"/>
              <a:t>Залежність рівня добових витрат туриста в м. Києві від його середньомісячного доходу (в у.о.)</a:t>
            </a:r>
          </a:p>
        </c:rich>
      </c:tx>
      <c:layout>
        <c:manualLayout>
          <c:xMode val="edge"/>
          <c:yMode val="edge"/>
          <c:x val="0.13376483279395901"/>
          <c:y val="3.370786516853932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3063668046619021E-2"/>
          <c:y val="0.25093678849336615"/>
          <c:w val="0.89536161660641278"/>
          <c:h val="0.54119949160136427"/>
        </c:manualLayout>
      </c:layout>
      <c:lineChart>
        <c:grouping val="standard"/>
        <c:varyColors val="0"/>
        <c:ser>
          <c:idx val="0"/>
          <c:order val="0"/>
          <c:tx>
            <c:strRef>
              <c:f>'Витрати за доходами'!$B$3</c:f>
              <c:strCache>
                <c:ptCount val="1"/>
                <c:pt idx="0">
                  <c:v>Проживання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'Витрати за доходами'!$C$2:$H$2</c:f>
              <c:strCache>
                <c:ptCount val="6"/>
                <c:pt idx="0">
                  <c:v>до 299</c:v>
                </c:pt>
                <c:pt idx="1">
                  <c:v>300 - 699</c:v>
                </c:pt>
                <c:pt idx="2">
                  <c:v>700 - 1199</c:v>
                </c:pt>
                <c:pt idx="3">
                  <c:v>1200 - 1499</c:v>
                </c:pt>
                <c:pt idx="4">
                  <c:v>1500 - 3000</c:v>
                </c:pt>
                <c:pt idx="5">
                  <c:v>понад 3000</c:v>
                </c:pt>
              </c:strCache>
            </c:strRef>
          </c:cat>
          <c:val>
            <c:numRef>
              <c:f>'Витрати за доходами'!$C$3:$H$3</c:f>
              <c:numCache>
                <c:formatCode>0.0</c:formatCode>
                <c:ptCount val="6"/>
                <c:pt idx="0" formatCode="General">
                  <c:v>57</c:v>
                </c:pt>
                <c:pt idx="1">
                  <c:v>62.222222222222221</c:v>
                </c:pt>
                <c:pt idx="2">
                  <c:v>67.857142857142861</c:v>
                </c:pt>
                <c:pt idx="3" formatCode="General">
                  <c:v>62.5</c:v>
                </c:pt>
                <c:pt idx="4" formatCode="General">
                  <c:v>90</c:v>
                </c:pt>
                <c:pt idx="5" formatCode="General">
                  <c:v>60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'Витрати за доходами'!$B$4</c:f>
              <c:strCache>
                <c:ptCount val="1"/>
                <c:pt idx="0">
                  <c:v>Харчування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'Витрати за доходами'!$C$2:$H$2</c:f>
              <c:strCache>
                <c:ptCount val="6"/>
                <c:pt idx="0">
                  <c:v>до 299</c:v>
                </c:pt>
                <c:pt idx="1">
                  <c:v>300 - 699</c:v>
                </c:pt>
                <c:pt idx="2">
                  <c:v>700 - 1199</c:v>
                </c:pt>
                <c:pt idx="3">
                  <c:v>1200 - 1499</c:v>
                </c:pt>
                <c:pt idx="4">
                  <c:v>1500 - 3000</c:v>
                </c:pt>
                <c:pt idx="5">
                  <c:v>понад 3000</c:v>
                </c:pt>
              </c:strCache>
            </c:strRef>
          </c:cat>
          <c:val>
            <c:numRef>
              <c:f>'Витрати за доходами'!$C$4:$H$4</c:f>
              <c:numCache>
                <c:formatCode>General</c:formatCode>
                <c:ptCount val="6"/>
                <c:pt idx="0">
                  <c:v>15</c:v>
                </c:pt>
                <c:pt idx="1">
                  <c:v>25</c:v>
                </c:pt>
                <c:pt idx="2" formatCode="0.0">
                  <c:v>23.571428571428573</c:v>
                </c:pt>
                <c:pt idx="3">
                  <c:v>25</c:v>
                </c:pt>
                <c:pt idx="4">
                  <c:v>60</c:v>
                </c:pt>
                <c:pt idx="5">
                  <c:v>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484928"/>
        <c:axId val="181486720"/>
      </c:lineChart>
      <c:catAx>
        <c:axId val="18148492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181486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148672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18148492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4088474377596006"/>
          <c:y val="0.9176047656964228"/>
          <c:w val="0.37864094658070652"/>
          <c:h val="6.3670411985018771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4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uk-UA"/>
              <a:t>Питома вага відвідувань історико-культурних обєктів м. Києва</a:t>
            </a:r>
          </a:p>
        </c:rich>
      </c:tx>
      <c:layout>
        <c:manualLayout>
          <c:xMode val="edge"/>
          <c:yMode val="edge"/>
          <c:x val="0.14700193423597679"/>
          <c:y val="1.562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46324951644100582"/>
          <c:y val="0.1953125"/>
          <c:w val="0.49323017408123793"/>
          <c:h val="0.67382812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7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Анкетування!$Q$3:$Z$3</c:f>
              <c:strCache>
                <c:ptCount val="10"/>
                <c:pt idx="0">
                  <c:v>Маріїнський палац</c:v>
                </c:pt>
                <c:pt idx="1">
                  <c:v>Національний ботанічний сад</c:v>
                </c:pt>
                <c:pt idx="2">
                  <c:v>Національний заповідник "Софія Київська"</c:v>
                </c:pt>
                <c:pt idx="3">
                  <c:v>Музей народної архітектури та побуту України</c:v>
                </c:pt>
                <c:pt idx="4">
                  <c:v>Золоті Ворота</c:v>
                </c:pt>
                <c:pt idx="5">
                  <c:v>Києво-Печерська лавра</c:v>
                </c:pt>
                <c:pt idx="6">
                  <c:v>Національний музей історії ВВВ</c:v>
                </c:pt>
                <c:pt idx="7">
                  <c:v>Михайлівський золотоверхий монастир</c:v>
                </c:pt>
                <c:pt idx="8">
                  <c:v>Володимирський собор</c:v>
                </c:pt>
                <c:pt idx="9">
                  <c:v>Андріївська церква</c:v>
                </c:pt>
              </c:strCache>
            </c:strRef>
          </c:cat>
          <c:val>
            <c:numRef>
              <c:f>Анкетування!$Q$30:$Z$30</c:f>
              <c:numCache>
                <c:formatCode>0%</c:formatCode>
                <c:ptCount val="10"/>
                <c:pt idx="0">
                  <c:v>0.36</c:v>
                </c:pt>
                <c:pt idx="1">
                  <c:v>0.32</c:v>
                </c:pt>
                <c:pt idx="2">
                  <c:v>0.52</c:v>
                </c:pt>
                <c:pt idx="3">
                  <c:v>0.2</c:v>
                </c:pt>
                <c:pt idx="4">
                  <c:v>0.4</c:v>
                </c:pt>
                <c:pt idx="5">
                  <c:v>0.68</c:v>
                </c:pt>
                <c:pt idx="6">
                  <c:v>0.36</c:v>
                </c:pt>
                <c:pt idx="7">
                  <c:v>0.52</c:v>
                </c:pt>
                <c:pt idx="8">
                  <c:v>0.72</c:v>
                </c:pt>
                <c:pt idx="9">
                  <c:v>0.64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528832"/>
        <c:axId val="181411840"/>
      </c:barChart>
      <c:catAx>
        <c:axId val="181528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uk-UA"/>
          </a:p>
        </c:txPr>
        <c:crossAx val="18141184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8141184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uk-UA"/>
          </a:p>
        </c:txPr>
        <c:crossAx val="18152883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uk-UA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кут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кут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 сполучна ліні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 сполучна ліні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 сполучна ліні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кут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кут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 сполучна ліні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 сполучна ліні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кут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 сполучна ліні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6" name="Місце для дати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Місце для вмісту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23" name="Місце для нижнього колонтитула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 сполучна ліні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 сполучна ліні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Місце для дати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-tourism.ot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ЛДУФК ім. </a:t>
            </a:r>
            <a:r>
              <a:rPr lang="uk-UA" sz="2800" dirty="0" err="1" smtClean="0">
                <a:solidFill>
                  <a:schemeClr val="accent1">
                    <a:lumMod val="75000"/>
                  </a:schemeClr>
                </a:solidFill>
              </a:rPr>
              <a:t>Боберського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Кафедра інформатики і </a:t>
            </a:r>
            <a:r>
              <a:rPr lang="uk-UA" sz="2800" dirty="0" err="1" smtClean="0">
                <a:solidFill>
                  <a:schemeClr val="accent1">
                    <a:lumMod val="75000"/>
                  </a:schemeClr>
                </a:solidFill>
              </a:rPr>
              <a:t>кінезіології</a:t>
            </a:r>
            <a:endParaRPr lang="uk-UA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Лектор: доцент 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Заневська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Людмила Георгіївна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72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25713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3200" b="1" i="1" dirty="0">
                <a:solidFill>
                  <a:schemeClr val="accent1">
                    <a:lumMod val="50000"/>
                  </a:schemeClr>
                </a:solidFill>
              </a:rPr>
              <a:t>Всесвітня туристична організація (ВТО, </a:t>
            </a:r>
            <a:r>
              <a:rPr lang="uk-UA" sz="3200" b="1" i="1" u="sng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www.world-tourism.OTg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br>
              <a:rPr lang="ru-RU" sz="3200" b="1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3200" b="1" i="1" dirty="0">
                <a:solidFill>
                  <a:schemeClr val="accent1">
                    <a:lumMod val="50000"/>
                  </a:schemeClr>
                </a:solidFill>
              </a:rPr>
              <a:t>пропонує сегментацію туристичного ринку на основі двох ознак</a:t>
            </a:r>
            <a:br>
              <a:rPr lang="uk-UA" sz="3200" b="1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3200" b="1" i="1" dirty="0">
                <a:solidFill>
                  <a:schemeClr val="accent1">
                    <a:lumMod val="50000"/>
                  </a:schemeClr>
                </a:solidFill>
              </a:rPr>
              <a:t>рівня доходу та рівня обслуговування, а саме:</a:t>
            </a:r>
            <a:endParaRPr lang="uk-UA" sz="3200" b="1" i="1" dirty="0">
              <a:solidFill>
                <a:schemeClr val="accent1">
                  <a:lumMod val="50000"/>
                </a:schemeClr>
              </a:solidFill>
              <a:latin typeface="Tahoma"/>
              <a:ea typeface="Tahoma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3712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200" i="1" dirty="0">
                <a:solidFill>
                  <a:schemeClr val="accent1">
                    <a:lumMod val="50000"/>
                  </a:schemeClr>
                </a:solidFill>
              </a:rPr>
              <a:t>сегмент -</a:t>
            </a:r>
            <a:r>
              <a:rPr lang="uk-UA" sz="3200" dirty="0">
                <a:solidFill>
                  <a:schemeClr val="accent1">
                    <a:lumMod val="50000"/>
                  </a:schemeClr>
                </a:solidFill>
              </a:rPr>
              <a:t> люди із середнім та низьким рівнем доходу. 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  <a:t>Основною метою </a:t>
            </a:r>
            <a:r>
              <a:rPr lang="uk-UA" sz="3200" dirty="0">
                <a:solidFill>
                  <a:schemeClr val="accent1">
                    <a:lumMod val="50000"/>
                  </a:schemeClr>
                </a:solidFill>
              </a:rPr>
              <a:t>їхніх подорожей є недорогий відпочинок на морі. Вони 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  <a:t>зупиняються </a:t>
            </a:r>
            <a:r>
              <a:rPr lang="uk-UA" sz="3200" dirty="0">
                <a:solidFill>
                  <a:schemeClr val="accent1">
                    <a:lumMod val="50000"/>
                  </a:schemeClr>
                </a:solidFill>
              </a:rPr>
              <a:t>в недорогих готелях та пансіонатах, за свої гроші хочуть</a:t>
            </a:r>
            <a:br>
              <a:rPr lang="uk-UA" sz="3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3200" dirty="0">
                <a:solidFill>
                  <a:schemeClr val="accent1">
                    <a:lumMod val="50000"/>
                  </a:schemeClr>
                </a:solidFill>
              </a:rPr>
              <a:t>отримати все сповна. Цей сегмент становить основу всього 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  <a:t>туристичного </a:t>
            </a:r>
            <a:r>
              <a:rPr lang="uk-UA" sz="3200" dirty="0">
                <a:solidFill>
                  <a:schemeClr val="accent1">
                    <a:lumMod val="50000"/>
                  </a:schemeClr>
                </a:solidFill>
              </a:rPr>
              <a:t>потоку</a:t>
            </a:r>
          </a:p>
        </p:txBody>
      </p:sp>
    </p:spTree>
    <p:extLst>
      <p:ext uri="{BB962C8B-B14F-4D97-AF65-F5344CB8AC3E}">
        <p14:creationId xmlns:p14="http://schemas.microsoft.com/office/powerpoint/2010/main" val="77459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2800" i="1" dirty="0">
                <a:solidFill>
                  <a:schemeClr val="accent1">
                    <a:lumMod val="50000"/>
                  </a:schemeClr>
                </a:solidFill>
              </a:rPr>
              <a:t>сегмент</a:t>
            </a:r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 - люди із доходом, вищим від середнього. В </a:t>
            </a: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основному ці </a:t>
            </a:r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люди мають вищу освіту і головною метою їхніх подорожей є </a:t>
            </a: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відпочинок </a:t>
            </a:r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у поєднанні з пізнанням, можливості займатися спортом</a:t>
            </a: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, екскурсії</a:t>
            </a:r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, відвідання театрів та концертів. Ці люди - любителі </a:t>
            </a: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далеких </a:t>
            </a:r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закордонних подорожей</a:t>
            </a:r>
          </a:p>
        </p:txBody>
      </p:sp>
    </p:spTree>
    <p:extLst>
      <p:ext uri="{BB962C8B-B14F-4D97-AF65-F5344CB8AC3E}">
        <p14:creationId xmlns:p14="http://schemas.microsoft.com/office/powerpoint/2010/main" val="308240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200" i="1" dirty="0">
                <a:solidFill>
                  <a:schemeClr val="accent1">
                    <a:lumMod val="50000"/>
                  </a:schemeClr>
                </a:solidFill>
              </a:rPr>
              <a:t>сегмент</a:t>
            </a:r>
            <a:r>
              <a:rPr lang="uk-UA" sz="3200" dirty="0">
                <a:solidFill>
                  <a:schemeClr val="accent1">
                    <a:lumMod val="50000"/>
                  </a:schemeClr>
                </a:solidFill>
              </a:rPr>
              <a:t> - особи з високим рівнем доходу та вищою освітою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  <a:t>. Вік </a:t>
            </a:r>
            <a:r>
              <a:rPr lang="uk-UA" sz="3200" dirty="0">
                <a:solidFill>
                  <a:schemeClr val="accent1">
                    <a:lumMod val="50000"/>
                  </a:schemeClr>
                </a:solidFill>
              </a:rPr>
              <a:t>їхній в основному середній або старший (туристи третього віку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  <a:t>). Надають </a:t>
            </a:r>
            <a:r>
              <a:rPr lang="uk-UA" sz="3200" dirty="0">
                <a:solidFill>
                  <a:schemeClr val="accent1">
                    <a:lumMod val="50000"/>
                  </a:schemeClr>
                </a:solidFill>
              </a:rPr>
              <a:t>перевагу закордонним поїздкам, цікавляться сувенірами, 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  <a:t>антикварними </a:t>
            </a:r>
            <a:r>
              <a:rPr lang="uk-UA" sz="3200" dirty="0">
                <a:solidFill>
                  <a:schemeClr val="accent1">
                    <a:lumMod val="50000"/>
                  </a:schemeClr>
                </a:solidFill>
              </a:rPr>
              <a:t>речами, 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  <a:t>предметами розкоші.</a:t>
            </a:r>
            <a:endParaRPr lang="uk-UA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22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4000" i="1" dirty="0">
                <a:solidFill>
                  <a:schemeClr val="accent1">
                    <a:lumMod val="50000"/>
                  </a:schemeClr>
                </a:solidFill>
              </a:rPr>
              <a:t>сегмент</a:t>
            </a:r>
            <a:r>
              <a:rPr lang="uk-UA" sz="4000" dirty="0">
                <a:solidFill>
                  <a:schemeClr val="accent1">
                    <a:lumMod val="50000"/>
                  </a:schemeClr>
                </a:solidFill>
              </a:rPr>
              <a:t> - високоосвічені люди, які виявляють інтерес до </a:t>
            </a:r>
            <a:r>
              <a:rPr lang="uk-UA" sz="4000" dirty="0" smtClean="0">
                <a:solidFill>
                  <a:schemeClr val="accent1">
                    <a:lumMod val="50000"/>
                  </a:schemeClr>
                </a:solidFill>
              </a:rPr>
              <a:t>вивчення </a:t>
            </a:r>
            <a:r>
              <a:rPr lang="uk-UA" sz="4000" dirty="0">
                <a:solidFill>
                  <a:schemeClr val="accent1">
                    <a:lumMod val="50000"/>
                  </a:schemeClr>
                </a:solidFill>
              </a:rPr>
              <a:t>пам’яток природи, </a:t>
            </a:r>
            <a:r>
              <a:rPr lang="uk-UA" sz="4000" dirty="0" smtClean="0">
                <a:solidFill>
                  <a:schemeClr val="accent1">
                    <a:lumMod val="50000"/>
                  </a:schemeClr>
                </a:solidFill>
              </a:rPr>
              <a:t>культури</a:t>
            </a:r>
            <a:r>
              <a:rPr lang="uk-UA" sz="4000" dirty="0">
                <a:solidFill>
                  <a:schemeClr val="accent1">
                    <a:lumMod val="50000"/>
                  </a:schemeClr>
                </a:solidFill>
              </a:rPr>
              <a:t>, звичаїв різних народів. Цей сегмент</a:t>
            </a:r>
            <a:br>
              <a:rPr lang="uk-UA" sz="4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4000" dirty="0">
                <a:solidFill>
                  <a:schemeClr val="accent1">
                    <a:lumMod val="50000"/>
                  </a:schemeClr>
                </a:solidFill>
              </a:rPr>
              <a:t>є </a:t>
            </a:r>
            <a:r>
              <a:rPr lang="uk-UA" sz="4000" dirty="0" smtClean="0">
                <a:solidFill>
                  <a:schemeClr val="accent1">
                    <a:lumMod val="50000"/>
                  </a:schemeClr>
                </a:solidFill>
              </a:rPr>
              <a:t>нечисленний.</a:t>
            </a:r>
            <a:endParaRPr lang="uk-UA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50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539552" y="620688"/>
            <a:ext cx="7467600" cy="4873752"/>
          </a:xfrm>
        </p:spPr>
        <p:txBody>
          <a:bodyPr/>
          <a:lstStyle/>
          <a:p>
            <a:endParaRPr lang="uk-UA" b="1" i="1" dirty="0" smtClean="0"/>
          </a:p>
          <a:p>
            <a:pPr marL="0" indent="0" algn="ctr">
              <a:buNone/>
            </a:pPr>
            <a:r>
              <a:rPr lang="uk-UA" sz="4400" b="1" i="1" dirty="0" smtClean="0">
                <a:solidFill>
                  <a:schemeClr val="accent1">
                    <a:lumMod val="50000"/>
                  </a:schemeClr>
                </a:solidFill>
              </a:rPr>
              <a:t>Вивчення </a:t>
            </a:r>
            <a:r>
              <a:rPr lang="uk-UA" sz="4400" b="1" i="1" dirty="0">
                <a:solidFill>
                  <a:schemeClr val="accent1">
                    <a:lumMod val="50000"/>
                  </a:schemeClr>
                </a:solidFill>
              </a:rPr>
              <a:t>конкурентного середовища</a:t>
            </a:r>
            <a:r>
              <a:rPr lang="uk-UA" sz="4400" dirty="0">
                <a:solidFill>
                  <a:schemeClr val="accent1">
                    <a:lumMod val="50000"/>
                  </a:schemeClr>
                </a:solidFill>
              </a:rPr>
              <a:t> зумовлює аналіз </a:t>
            </a:r>
            <a:r>
              <a:rPr lang="uk-UA" sz="4400" dirty="0" smtClean="0">
                <a:solidFill>
                  <a:schemeClr val="accent1">
                    <a:lumMod val="50000"/>
                  </a:schemeClr>
                </a:solidFill>
              </a:rPr>
              <a:t>конкурентів </a:t>
            </a:r>
            <a:r>
              <a:rPr lang="uk-UA" sz="4400" dirty="0">
                <a:solidFill>
                  <a:schemeClr val="accent1">
                    <a:lumMod val="50000"/>
                  </a:schemeClr>
                </a:solidFill>
              </a:rPr>
              <a:t>та послуг, які вони надають на туристичному </a:t>
            </a:r>
            <a:r>
              <a:rPr lang="uk-UA" sz="4400" dirty="0" smtClean="0">
                <a:solidFill>
                  <a:schemeClr val="accent1">
                    <a:lumMod val="50000"/>
                  </a:schemeClr>
                </a:solidFill>
              </a:rPr>
              <a:t>ринку.</a:t>
            </a:r>
            <a:endParaRPr lang="uk-UA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8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539552" y="476672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Розрізняють дві групи конкурентів:</a:t>
            </a:r>
            <a:endParaRPr lang="uk-UA" sz="2800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lvl="0"/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прямі - це підприємства, що конкурували та конкурують з </a:t>
            </a: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підприємством</a:t>
            </a:r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, яке вивчає конкурентне середовище;</a:t>
            </a:r>
            <a:endParaRPr lang="uk-UA" sz="2800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потенційні - це підприємства, які розширюють сферу своєї </a:t>
            </a: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діяльності </a:t>
            </a:r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і можуть стати прямими конкурентами, та нові </a:t>
            </a: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підприємства</a:t>
            </a:r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, які виходять на </a:t>
            </a: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ринок.</a:t>
            </a:r>
            <a:endParaRPr lang="uk-U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46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611560" y="548680"/>
            <a:ext cx="7467600" cy="583264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Вивчення конкурентного середовища дає туристичному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підприємству можливість: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оцінити перспективи ринкового успіху, знаючи про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діяльність конкурентів;</a:t>
            </a:r>
          </a:p>
          <a:p>
            <a:pPr algn="just">
              <a:lnSpc>
                <a:spcPct val="120000"/>
              </a:lnSpc>
              <a:buClr>
                <a:srgbClr val="000000"/>
              </a:buClr>
              <a:buSzPts val="1050"/>
              <a:buFont typeface="Wingdings" pitchFamily="2" charset="2"/>
              <a:buChar char="v"/>
              <a:tabLst>
                <a:tab pos="377825" algn="l"/>
              </a:tabLst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визначити пріоритети у своїй діяльності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lvl="0" algn="just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ts val="1050"/>
              <a:buFont typeface="Wingdings" pitchFamily="2" charset="2"/>
              <a:buChar char="v"/>
              <a:tabLst>
                <a:tab pos="377825" algn="l"/>
              </a:tabLst>
            </a:pP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20000"/>
              </a:lnSpc>
              <a:buClr>
                <a:srgbClr val="000000"/>
              </a:buClr>
              <a:buSzPts val="1050"/>
              <a:buFont typeface="Wingdings" pitchFamily="2" charset="2"/>
              <a:buChar char="v"/>
              <a:tabLst>
                <a:tab pos="381000" algn="l"/>
              </a:tabLst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швидко реагувати на дії конкурентів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lvl="0" algn="just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ts val="1050"/>
              <a:buFont typeface="Wingdings" pitchFamily="2" charset="2"/>
              <a:buChar char="v"/>
              <a:tabLst>
                <a:tab pos="381000" algn="l"/>
              </a:tabLst>
            </a:pP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20000"/>
              </a:lnSpc>
              <a:buClr>
                <a:srgbClr val="000000"/>
              </a:buClr>
              <a:buSzPts val="1050"/>
              <a:buFont typeface="Wingdings" pitchFamily="2" charset="2"/>
              <a:buChar char="v"/>
              <a:tabLst>
                <a:tab pos="381000" algn="l"/>
              </a:tabLst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виробляти стратегії нейтралізації сильних сторін конкурентів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lvl="0" algn="just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ts val="1050"/>
              <a:buFont typeface="Wingdings" pitchFamily="2" charset="2"/>
              <a:buChar char="v"/>
              <a:tabLst>
                <a:tab pos="381000" algn="l"/>
              </a:tabLst>
            </a:pP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20000"/>
              </a:lnSpc>
              <a:buClr>
                <a:srgbClr val="000000"/>
              </a:buClr>
              <a:buSzPts val="1050"/>
              <a:buFont typeface="Wingdings" pitchFamily="2" charset="2"/>
              <a:buChar char="v"/>
              <a:tabLst>
                <a:tab pos="339090" algn="l"/>
              </a:tabLst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підвищувати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конкурентоздатність 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та ефективність власного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підприємства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;</a:t>
            </a:r>
            <a:endParaRPr lang="uk-UA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lvl="0"/>
            <a:endParaRPr lang="uk-UA" dirty="0">
              <a:latin typeface="Times New Roman"/>
              <a:ea typeface="Times New Roman"/>
              <a:cs typeface="Times New Roman"/>
            </a:endParaRPr>
          </a:p>
          <a:p>
            <a:endParaRPr lang="uk-UA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53365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17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fontScale="85000"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Результатом маркетингових досліджень конкурентного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середовища 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має стати побудова конкурентної карти ринку - двовимірної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таблиці 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з двома показниками:</a:t>
            </a:r>
          </a:p>
          <a:p>
            <a:pPr algn="just">
              <a:buClr>
                <a:srgbClr val="000000"/>
              </a:buClr>
              <a:buSzPts val="1050"/>
              <a:tabLst>
                <a:tab pos="400050" algn="l"/>
              </a:tabLst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частка 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ринку, яку займає конкурент (назва стовпчиків таблиці):</a:t>
            </a:r>
          </a:p>
          <a:p>
            <a:pPr algn="just">
              <a:buClr>
                <a:srgbClr val="000000"/>
              </a:buClr>
              <a:buSzPts val="1050"/>
              <a:tabLst>
                <a:tab pos="379095" algn="l"/>
              </a:tabLst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лідери ринку;</a:t>
            </a:r>
          </a:p>
          <a:p>
            <a:pPr algn="just">
              <a:buClr>
                <a:srgbClr val="000000"/>
              </a:buClr>
              <a:buSzPts val="1050"/>
              <a:tabLst>
                <a:tab pos="379095" algn="l"/>
              </a:tabLst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підприємства із сильною конкурентною позицією;</a:t>
            </a:r>
          </a:p>
          <a:p>
            <a:pPr algn="just">
              <a:buClr>
                <a:srgbClr val="000000"/>
              </a:buClr>
              <a:buSzPts val="1050"/>
              <a:tabLst>
                <a:tab pos="379095" algn="l"/>
              </a:tabLst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підприємства зі слабкою конкурентною позицією;</a:t>
            </a:r>
          </a:p>
          <a:p>
            <a:pPr algn="just">
              <a:buClr>
                <a:srgbClr val="000000"/>
              </a:buClr>
              <a:buSzPts val="1050"/>
              <a:tabLst>
                <a:tab pos="381635" algn="l"/>
              </a:tabLst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аутсайдери ринку.</a:t>
            </a:r>
          </a:p>
          <a:p>
            <a:pPr algn="just">
              <a:buClr>
                <a:srgbClr val="000000"/>
              </a:buClr>
              <a:buSzPts val="1050"/>
              <a:tabLst>
                <a:tab pos="409575" algn="l"/>
              </a:tabLst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динаміка конкурентної позиції (назва рядків таблиці):</a:t>
            </a:r>
          </a:p>
          <a:p>
            <a:pPr algn="just">
              <a:buClr>
                <a:srgbClr val="000000"/>
              </a:buClr>
              <a:buSzPts val="1050"/>
              <a:tabLst>
                <a:tab pos="336550" algn="l"/>
              </a:tabLst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підприємства з конкурентною позицією, яка швидко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покращується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algn="just">
              <a:buClr>
                <a:srgbClr val="000000"/>
              </a:buClr>
              <a:buSzPts val="1050"/>
              <a:tabLst>
                <a:tab pos="381635" algn="l"/>
              </a:tabLst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підприємства з конкурентною позицією, яка покращується;</a:t>
            </a:r>
          </a:p>
          <a:p>
            <a:pPr algn="just">
              <a:buClr>
                <a:srgbClr val="000000"/>
              </a:buClr>
              <a:buSzPts val="1050"/>
              <a:tabLst>
                <a:tab pos="381635" algn="l"/>
              </a:tabLst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підприємства з конкурентною позицією, яка погіршується;</a:t>
            </a:r>
          </a:p>
          <a:p>
            <a:pPr algn="just">
              <a:buClr>
                <a:srgbClr val="000000"/>
              </a:buClr>
              <a:buSzPts val="1050"/>
              <a:tabLst>
                <a:tab pos="381635" algn="l"/>
              </a:tabLst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підприємства з конкурентною позицією, яка швидко погіршується.</a:t>
            </a:r>
            <a:endParaRPr lang="uk-UA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602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Розрізняють два рівні місткості ринку - реальний і потенційний.</a:t>
            </a:r>
            <a:br>
              <a:rPr lang="uk-UA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Реальний, або видимий, ринок відображає наявний, фактичний стан</a:t>
            </a:r>
            <a:br>
              <a:rPr lang="uk-UA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реалізації послуг, а потенційний ринок - це розрахунковий показник,</a:t>
            </a:r>
            <a:br>
              <a:rPr lang="uk-UA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який формується під впливом багатьох чинників, які необхідно </a:t>
            </a: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враховувати </a:t>
            </a:r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при прогнозуванні потенціалу ринку. В сучасних умовах </a:t>
            </a: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реальна </a:t>
            </a:r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місткість ринку не завжди відповідає потенційному </a:t>
            </a: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ринкові.</a:t>
            </a:r>
            <a:endParaRPr lang="uk-U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68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 smtClean="0"/>
              <a:t> 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Галузь </a:t>
            </a:r>
            <a:r>
              <a:rPr lang="uk-UA" sz="3200" dirty="0">
                <a:solidFill>
                  <a:schemeClr val="accent1">
                    <a:lumMod val="75000"/>
                  </a:schemeClr>
                </a:solidFill>
              </a:rPr>
              <a:t>знань: </a:t>
            </a:r>
            <a:r>
              <a:rPr lang="uk-UA" sz="3200" u="sng" dirty="0">
                <a:solidFill>
                  <a:schemeClr val="accent1">
                    <a:lumMod val="75000"/>
                  </a:schemeClr>
                </a:solidFill>
              </a:rPr>
              <a:t>24</a:t>
            </a:r>
            <a:br>
              <a:rPr lang="uk-UA" sz="3200" u="sng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3200" u="sng" dirty="0">
                <a:solidFill>
                  <a:schemeClr val="accent1">
                    <a:lumMod val="75000"/>
                  </a:schemeClr>
                </a:solidFill>
              </a:rPr>
              <a:t> Сфера обслуговування</a:t>
            </a:r>
            <a:r>
              <a:rPr lang="uk-UA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 Спеціалізація</a:t>
            </a:r>
            <a:r>
              <a:rPr lang="uk-UA" sz="32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uk-UA" sz="3200" u="sng" dirty="0">
                <a:solidFill>
                  <a:schemeClr val="accent1">
                    <a:lumMod val="75000"/>
                  </a:schemeClr>
                </a:solidFill>
              </a:rPr>
              <a:t>242 </a:t>
            </a:r>
            <a:r>
              <a:rPr lang="uk-UA" sz="3200" u="sng" dirty="0" smtClean="0">
                <a:solidFill>
                  <a:schemeClr val="accent1">
                    <a:lumMod val="75000"/>
                  </a:schemeClr>
                </a:solidFill>
              </a:rPr>
              <a:t>Туризм, магістри, </a:t>
            </a:r>
            <a:r>
              <a:rPr lang="uk-UA" sz="3200" u="sng" smtClean="0">
                <a:solidFill>
                  <a:schemeClr val="accent1">
                    <a:lumMod val="75000"/>
                  </a:schemeClr>
                </a:solidFill>
              </a:rPr>
              <a:t>5 курс</a:t>
            </a:r>
            <a:endParaRPr lang="uk-UA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36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вмісту 5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4000" dirty="0">
                <a:solidFill>
                  <a:schemeClr val="accent1">
                    <a:lumMod val="50000"/>
                  </a:schemeClr>
                </a:solidFill>
              </a:rPr>
              <a:t>Отже, вивчення попиту на послуги при дослідженні ринку і є </a:t>
            </a:r>
            <a:r>
              <a:rPr lang="uk-UA" sz="4000" dirty="0" smtClean="0">
                <a:solidFill>
                  <a:schemeClr val="accent1">
                    <a:lumMod val="50000"/>
                  </a:schemeClr>
                </a:solidFill>
              </a:rPr>
              <a:t>підґрунтям </a:t>
            </a:r>
            <a:r>
              <a:rPr lang="uk-UA" sz="4000" dirty="0">
                <a:solidFill>
                  <a:schemeClr val="accent1">
                    <a:lumMod val="50000"/>
                  </a:schemeClr>
                </a:solidFill>
              </a:rPr>
              <a:t>для планування прийнятної стратегії маркетингу, а саме </a:t>
            </a:r>
            <a:r>
              <a:rPr lang="uk-UA" sz="4000" dirty="0" smtClean="0">
                <a:solidFill>
                  <a:schemeClr val="accent1">
                    <a:lumMod val="50000"/>
                  </a:schemeClr>
                </a:solidFill>
              </a:rPr>
              <a:t>стратегії</a:t>
            </a:r>
            <a:r>
              <a:rPr lang="uk-UA" sz="4000" dirty="0">
                <a:solidFill>
                  <a:schemeClr val="accent1">
                    <a:lumMod val="50000"/>
                  </a:schemeClr>
                </a:solidFill>
              </a:rPr>
              <a:t>: виживання, проникнення на нові ринки, інновацій, розвитку або</a:t>
            </a:r>
            <a:br>
              <a:rPr lang="uk-UA" sz="4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4000" dirty="0" smtClean="0">
                <a:solidFill>
                  <a:schemeClr val="accent1">
                    <a:lumMod val="50000"/>
                  </a:schemeClr>
                </a:solidFill>
              </a:rPr>
              <a:t>диверсифікації.</a:t>
            </a:r>
            <a:endParaRPr lang="uk-UA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19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200" dirty="0">
                <a:solidFill>
                  <a:schemeClr val="accent1">
                    <a:lumMod val="50000"/>
                  </a:schemeClr>
                </a:solidFill>
              </a:rPr>
              <a:t>Враховуючи представлений вище зміст маркетингових 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  <a:t>досліджень</a:t>
            </a:r>
            <a:r>
              <a:rPr lang="uk-UA" sz="3200" dirty="0">
                <a:solidFill>
                  <a:schemeClr val="accent1">
                    <a:lumMod val="50000"/>
                  </a:schemeClr>
                </a:solidFill>
              </a:rPr>
              <a:t>, структура інформаційної системи з дослідження ринку та 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  <a:t>попиту </a:t>
            </a:r>
            <a:r>
              <a:rPr lang="uk-UA" sz="3200" dirty="0">
                <a:solidFill>
                  <a:schemeClr val="accent1">
                    <a:lumMod val="50000"/>
                  </a:schemeClr>
                </a:solidFill>
              </a:rPr>
              <a:t>може охоплювати різні функціональні компоненти (модулі). 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  <a:t>Однак </a:t>
            </a:r>
            <a:r>
              <a:rPr lang="uk-UA" sz="3200" dirty="0">
                <a:solidFill>
                  <a:schemeClr val="accent1">
                    <a:lumMod val="50000"/>
                  </a:schemeClr>
                </a:solidFill>
              </a:rPr>
              <a:t>основними з них є: дослідження споживачів, дослідження 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  <a:t>конкурентного </a:t>
            </a:r>
            <a:r>
              <a:rPr lang="uk-UA" sz="3200" dirty="0">
                <a:solidFill>
                  <a:schemeClr val="accent1">
                    <a:lumMod val="50000"/>
                  </a:schemeClr>
                </a:solidFill>
              </a:rPr>
              <a:t>середовища, дослідження пропозицій на ринку та 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  <a:t>попиту споживачів. </a:t>
            </a:r>
            <a:endParaRPr lang="uk-UA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40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pPr marL="0" indent="0" algn="just">
              <a:buNone/>
            </a:pPr>
            <a:endParaRPr lang="uk-UA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Зміст 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маркетингових досліджень засвідчує, що проведення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аналізу споживачів 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та їхня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сегментація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, вивчення конкурентів,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прогнозування попиту 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та пропозиції, визначення маркетингової стратегії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туристичного 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підприємства можуть бути автоматизовані на базі додатків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Excel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 та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Access. 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Застосування інформаційних технологій оброблення даних</a:t>
            </a:r>
            <a:br>
              <a:rPr lang="uk-UA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анкетування щодо аналізу споживачів та конкурентів на ринку послуг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, прогнозування 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попиту залежно від вартості послуг з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використанням статистичних 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функцій буде розглянуто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далі.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0214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/>
              <a:t>Приклад обробки анкетування за допомогою функцій</a:t>
            </a:r>
            <a:endParaRPr lang="uk-UA" sz="3200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77070970"/>
              </p:ext>
            </p:extLst>
          </p:nvPr>
        </p:nvGraphicFramePr>
        <p:xfrm>
          <a:off x="971599" y="1600200"/>
          <a:ext cx="6840760" cy="47454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7345"/>
                <a:gridCol w="728467"/>
                <a:gridCol w="796760"/>
                <a:gridCol w="1092699"/>
                <a:gridCol w="1058555"/>
                <a:gridCol w="728467"/>
                <a:gridCol w="728467"/>
              </a:tblGrid>
              <a:tr h="22614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</a:rPr>
                        <a:t>Розподіл респондентів за віком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</a:rPr>
                        <a:t>Розподіл респондентів за статтю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26144"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Кількість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Частка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Кількість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Частка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</a:tr>
              <a:tr h="115379"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1. до 20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4%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1. чоловіча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16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64%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</a:tr>
              <a:tr h="115379"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2. 21 - 30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9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36%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2. жіноча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9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36%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</a:tr>
              <a:tr h="115379"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3. 31 - 50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12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48%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100%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</a:tr>
              <a:tr h="115379"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4. 51 - 60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8%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</a:tr>
              <a:tr h="115379"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5. понад 60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4%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</a:tr>
              <a:tr h="115379"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100%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</a:tr>
              <a:tr h="24229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</a:rPr>
                        <a:t>Розподіл респондентів за країнами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700" u="none" strike="noStrike">
                          <a:effectLst/>
                        </a:rPr>
                        <a:t>Розподіл респондентів за метою перебування</a:t>
                      </a:r>
                      <a:endParaRPr lang="ru-RU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26144"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Кількість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Частка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Кількість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Частка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</a:tr>
              <a:tr h="115379"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1. Україна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60%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1.Ділова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17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68%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</a:tr>
              <a:tr h="115379"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2. Країни СНД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7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28%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2.Особиста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8%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</a:tr>
              <a:tr h="373829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700" u="none" strike="noStrike">
                          <a:effectLst/>
                        </a:rPr>
                        <a:t>3.Країни далекого зарубіжжя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3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12%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700" u="none" strike="noStrike">
                          <a:effectLst/>
                        </a:rPr>
                        <a:t>3.Туризм і відпочинок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8%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</a:tr>
              <a:tr h="230759"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100%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700" u="none" strike="noStrike">
                          <a:effectLst/>
                        </a:rPr>
                        <a:t>4.Відвідання виставок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4%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700" u="none" strike="noStrike">
                          <a:effectLst/>
                        </a:rPr>
                        <a:t>5.Участь у коніеренціях і семінарах</a:t>
                      </a:r>
                      <a:endParaRPr lang="ru-RU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3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12%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</a:tr>
              <a:tr h="115379"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100%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</a:tr>
              <a:tr h="449980"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700" u="none" strike="noStrike">
                          <a:effectLst/>
                        </a:rPr>
                        <a:t>Розподіл респондентів за способами комунікацій, через які вони дізналися про туристичні можливості м. Києва</a:t>
                      </a:r>
                      <a:endParaRPr lang="ru-RU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700" u="none" strike="noStrike">
                          <a:effectLst/>
                        </a:rPr>
                        <a:t>Розподіл респондентів за власними доходами, у.о/місяць</a:t>
                      </a:r>
                      <a:endParaRPr lang="ru-RU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26144"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Кількість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Частка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Кількість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Частка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</a:tr>
              <a:tr h="230759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700" u="none" strike="noStrike">
                          <a:effectLst/>
                        </a:rPr>
                        <a:t>1.Газета, журнал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0,2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1.до 299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5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20%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</a:tr>
              <a:tr h="230759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700" u="none" strike="noStrike">
                          <a:effectLst/>
                        </a:rPr>
                        <a:t>2.Теле-,радіореклама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0,04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2.300-699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9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36%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</a:tr>
              <a:tr h="230759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700" u="none" strike="noStrike">
                          <a:effectLst/>
                        </a:rPr>
                        <a:t>3.Друзі,партнери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12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0,48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3.700-1199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7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28%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</a:tr>
              <a:tr h="138455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700" u="none" strike="noStrike">
                          <a:effectLst/>
                        </a:rPr>
                        <a:t>4.Турагенство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0,04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4.1200-1499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8%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</a:tr>
              <a:tr h="115379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700" u="none" strike="noStrike">
                          <a:effectLst/>
                        </a:rPr>
                        <a:t>5.Інтернет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4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0,16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5.1500-3000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4%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</a:tr>
              <a:tr h="22614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700" u="none" strike="noStrike">
                          <a:effectLst/>
                        </a:rPr>
                        <a:t>6.Інше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2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0,08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700" u="none" strike="noStrike">
                          <a:effectLst/>
                        </a:rPr>
                        <a:t>6.Понад 3000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1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>
                          <a:effectLst/>
                        </a:rPr>
                        <a:t>4%</a:t>
                      </a:r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</a:tr>
              <a:tr h="115379"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uk-UA" sz="700" b="0" i="0" u="none" strike="noStrike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u="none" strike="noStrike" dirty="0">
                          <a:effectLst/>
                        </a:rPr>
                        <a:t>100%</a:t>
                      </a:r>
                      <a:endParaRPr lang="uk-UA" sz="700" b="0" i="0" u="none" strike="noStrike" dirty="0">
                        <a:effectLst/>
                        <a:latin typeface="Arial"/>
                      </a:endParaRPr>
                    </a:p>
                  </a:txBody>
                  <a:tcPr marL="4615" marR="4615" marT="461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27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Діагр. 1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682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Діагр. 1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25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Діагр. 1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837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74242"/>
          </a:xfrm>
        </p:spPr>
        <p:txBody>
          <a:bodyPr>
            <a:normAutofit/>
          </a:bodyPr>
          <a:lstStyle/>
          <a:p>
            <a:pPr algn="ctr"/>
            <a:r>
              <a:rPr lang="uk-UA" sz="4000" b="1" i="1" dirty="0" smtClean="0">
                <a:solidFill>
                  <a:schemeClr val="accent1">
                    <a:lumMod val="75000"/>
                  </a:schemeClr>
                </a:solidFill>
              </a:rPr>
              <a:t>Дисципліна «Комп'ютерні та інформаційні технології»</a:t>
            </a:r>
            <a:endParaRPr lang="uk-UA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57200" y="2924944"/>
            <a:ext cx="7467600" cy="35490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4400" dirty="0">
                <a:solidFill>
                  <a:schemeClr val="accent1">
                    <a:lumMod val="75000"/>
                  </a:schemeClr>
                </a:solidFill>
              </a:rPr>
              <a:t>Тема. 2. Інформаційна система і технології з дослідження ринку і попиту</a:t>
            </a:r>
          </a:p>
        </p:txBody>
      </p:sp>
    </p:spTree>
    <p:extLst>
      <p:ext uri="{BB962C8B-B14F-4D97-AF65-F5344CB8AC3E}">
        <p14:creationId xmlns:p14="http://schemas.microsoft.com/office/powerpoint/2010/main" val="42386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b="1" i="1" dirty="0" smtClean="0">
                <a:solidFill>
                  <a:schemeClr val="accent1">
                    <a:lumMod val="75000"/>
                  </a:schemeClr>
                </a:solidFill>
              </a:rPr>
              <a:t>Зміст і структура інформаційної системи з дослідження ринку і попиту</a:t>
            </a:r>
            <a:endParaRPr lang="uk-UA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Дослідження ринку і попиту спрямовано на:</a:t>
            </a:r>
          </a:p>
          <a:p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вивчення споживачів;</a:t>
            </a:r>
          </a:p>
          <a:p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вивчення конкурентного середовища;</a:t>
            </a:r>
          </a:p>
          <a:p>
            <a:r>
              <a:rPr lang="uk-UA" sz="3200" dirty="0">
                <a:solidFill>
                  <a:schemeClr val="accent1">
                    <a:lumMod val="75000"/>
                  </a:schemeClr>
                </a:solidFill>
              </a:rPr>
              <a:t>д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ослідження пропозицій на ринку попиту споживачів.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0051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</a:rPr>
              <a:t>Вивчення споживачів спрямовано на аналіз традиційних та потенційних споживачів.</a:t>
            </a:r>
            <a:endParaRPr lang="uk-UA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Правильне розуміння споживачів дає можливість туристичному підприємству:</a:t>
            </a:r>
          </a:p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Прогнозувати потреби.</a:t>
            </a:r>
          </a:p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Виявляти послуги з найбільшим попитом.</a:t>
            </a:r>
          </a:p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Покращувати взаємовідносини зі споживачами.</a:t>
            </a:r>
          </a:p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Завойовувати довіру.</a:t>
            </a:r>
          </a:p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Визначати джерела інформації споживачів.</a:t>
            </a:r>
          </a:p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Виробляти маркетингову стратегію.</a:t>
            </a:r>
          </a:p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Встановлювати зворотній зв’язок зі споживачами туристичних послуг.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306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Дослідження споживачів впритул торкається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питання сегментації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uk-UA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ринку. Аналіз проблем розвитку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асортименту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туристичних послуг,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вивчення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та задоволення попиту різних категорій споживачів становить</a:t>
            </a:r>
            <a:br>
              <a:rPr lang="uk-UA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сутність сегментного підходу до розробки нових послуг.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1290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</a:rPr>
              <a:t>Головна мета сегментації - забезпечити адресність туристичного</a:t>
            </a:r>
            <a:br>
              <a:rPr lang="uk-UA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</a:rPr>
              <a:t>продукту. За допомогою сегментації реалізується головний принцип</a:t>
            </a:r>
            <a:br>
              <a:rPr lang="uk-UA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</a:rPr>
              <a:t>туристичного маркетингу - орієнтація на конкретного </a:t>
            </a: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</a:rPr>
              <a:t>споживача.</a:t>
            </a:r>
            <a:endParaRPr lang="uk-UA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87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fontScale="85000" lnSpcReduction="1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b="1" i="1" dirty="0">
                <a:solidFill>
                  <a:schemeClr val="accent1">
                    <a:lumMod val="50000"/>
                  </a:schemeClr>
                </a:solidFill>
              </a:rPr>
              <a:t>Сегментація туристичного ринку має </a:t>
            </a:r>
            <a:r>
              <a:rPr lang="uk-UA" b="1" i="1" dirty="0" smtClean="0">
                <a:solidFill>
                  <a:schemeClr val="accent1">
                    <a:lumMod val="50000"/>
                  </a:schemeClr>
                </a:solidFill>
              </a:rPr>
              <a:t>такі</a:t>
            </a:r>
            <a:endParaRPr lang="uk-UA" b="1" i="1" dirty="0">
              <a:solidFill>
                <a:schemeClr val="accent1">
                  <a:lumMod val="50000"/>
                </a:schemeClr>
              </a:solidFill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b="1" i="1" dirty="0">
                <a:solidFill>
                  <a:schemeClr val="accent1">
                    <a:lumMod val="50000"/>
                  </a:schemeClr>
                </a:solidFill>
              </a:rPr>
              <a:t>переваги: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050"/>
              <a:buFont typeface="Symbol"/>
              <a:buChar char="-"/>
              <a:tabLst>
                <a:tab pos="365125" algn="l"/>
              </a:tabLst>
            </a:pPr>
            <a:r>
              <a:rPr lang="uk-UA" b="1" i="1" dirty="0">
                <a:solidFill>
                  <a:schemeClr val="accent1">
                    <a:lumMod val="50000"/>
                  </a:schemeClr>
                </a:solidFill>
              </a:rPr>
              <a:t>дає змогу вибрати </a:t>
            </a:r>
            <a:r>
              <a:rPr lang="uk-UA" b="1" i="1" dirty="0" smtClean="0">
                <a:solidFill>
                  <a:schemeClr val="accent1">
                    <a:lumMod val="50000"/>
                  </a:schemeClr>
                </a:solidFill>
              </a:rPr>
              <a:t>найперспективніший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050"/>
              <a:buFont typeface="Symbol"/>
              <a:buChar char="-"/>
              <a:tabLst>
                <a:tab pos="365125" algn="l"/>
              </a:tabLst>
            </a:pPr>
            <a:r>
              <a:rPr lang="uk-UA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b="1" i="1" dirty="0">
                <a:solidFill>
                  <a:schemeClr val="accent1">
                    <a:lumMod val="50000"/>
                  </a:schemeClr>
                </a:solidFill>
              </a:rPr>
              <a:t>цільовий ринок;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050"/>
              <a:buFont typeface="Symbol"/>
              <a:buChar char="-"/>
              <a:tabLst>
                <a:tab pos="365125" algn="l"/>
              </a:tabLst>
            </a:pPr>
            <a:r>
              <a:rPr lang="uk-UA" b="1" i="1" dirty="0">
                <a:solidFill>
                  <a:schemeClr val="accent1">
                    <a:lumMod val="50000"/>
                  </a:schemeClr>
                </a:solidFill>
              </a:rPr>
              <a:t>дозволяє найповніше задовольняти </a:t>
            </a:r>
            <a:r>
              <a:rPr lang="uk-UA" b="1" i="1" dirty="0" smtClean="0">
                <a:solidFill>
                  <a:schemeClr val="accent1">
                    <a:lumMod val="50000"/>
                  </a:schemeClr>
                </a:solidFill>
              </a:rPr>
              <a:t>запити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050"/>
              <a:buFont typeface="Symbol"/>
              <a:buChar char="-"/>
              <a:tabLst>
                <a:tab pos="365125" algn="l"/>
              </a:tabLst>
            </a:pPr>
            <a:r>
              <a:rPr lang="uk-UA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b="1" i="1" dirty="0">
                <a:solidFill>
                  <a:schemeClr val="accent1">
                    <a:lumMod val="50000"/>
                  </a:schemeClr>
                </a:solidFill>
              </a:rPr>
              <a:t>туристів;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050"/>
              <a:buFont typeface="Symbol"/>
              <a:buChar char="-"/>
              <a:tabLst>
                <a:tab pos="365125" algn="l"/>
              </a:tabLst>
            </a:pPr>
            <a:r>
              <a:rPr lang="uk-UA" b="1" i="1" dirty="0">
                <a:solidFill>
                  <a:schemeClr val="accent1">
                    <a:lumMod val="50000"/>
                  </a:schemeClr>
                </a:solidFill>
              </a:rPr>
              <a:t>допомагає вибрати оптимальну </a:t>
            </a:r>
            <a:r>
              <a:rPr lang="uk-UA" b="1" i="1" dirty="0" smtClean="0">
                <a:solidFill>
                  <a:schemeClr val="accent1">
                    <a:lumMod val="50000"/>
                  </a:schemeClr>
                </a:solidFill>
              </a:rPr>
              <a:t>маркетингову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050"/>
              <a:buFont typeface="Symbol"/>
              <a:buChar char="-"/>
              <a:tabLst>
                <a:tab pos="365125" algn="l"/>
              </a:tabLst>
            </a:pPr>
            <a:r>
              <a:rPr lang="uk-UA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b="1" i="1" dirty="0">
                <a:solidFill>
                  <a:schemeClr val="accent1">
                    <a:lumMod val="50000"/>
                  </a:schemeClr>
                </a:solidFill>
              </a:rPr>
              <a:t>стратегію;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050"/>
              <a:buFont typeface="Symbol"/>
              <a:buChar char="-"/>
              <a:tabLst>
                <a:tab pos="368300" algn="l"/>
              </a:tabLst>
            </a:pPr>
            <a:r>
              <a:rPr lang="uk-UA" b="1" i="1" dirty="0">
                <a:solidFill>
                  <a:schemeClr val="accent1">
                    <a:lumMod val="50000"/>
                  </a:schemeClr>
                </a:solidFill>
              </a:rPr>
              <a:t>забезпечує підвищення </a:t>
            </a:r>
            <a:r>
              <a:rPr lang="uk-UA" b="1" i="1" dirty="0" smtClean="0">
                <a:solidFill>
                  <a:schemeClr val="accent1">
                    <a:lumMod val="50000"/>
                  </a:schemeClr>
                </a:solidFill>
              </a:rPr>
              <a:t>конкурентоздатності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050"/>
              <a:buFont typeface="Symbol"/>
              <a:buChar char="-"/>
              <a:tabLst>
                <a:tab pos="368300" algn="l"/>
              </a:tabLst>
            </a:pPr>
            <a:r>
              <a:rPr lang="uk-UA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b="1" i="1" dirty="0">
                <a:solidFill>
                  <a:schemeClr val="accent1">
                    <a:lumMod val="50000"/>
                  </a:schemeClr>
                </a:solidFill>
              </a:rPr>
              <a:t>підприємства; ■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050"/>
              <a:buFont typeface="Symbol"/>
              <a:buChar char="-"/>
              <a:tabLst>
                <a:tab pos="368300" algn="l"/>
              </a:tabLst>
            </a:pPr>
            <a:r>
              <a:rPr lang="uk-UA" b="1" i="1" dirty="0">
                <a:solidFill>
                  <a:schemeClr val="accent1">
                    <a:lumMod val="50000"/>
                  </a:schemeClr>
                </a:solidFill>
              </a:rPr>
              <a:t>знижує ризики в комерційній діяльності.</a:t>
            </a:r>
            <a:endParaRPr lang="uk-UA" b="1" i="1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50000"/>
              </a:lnSpc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615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 fontScale="77500" lnSpcReduction="20000"/>
          </a:bodyPr>
          <a:lstStyle/>
          <a:p>
            <a:pPr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2300" dirty="0">
                <a:solidFill>
                  <a:schemeClr val="accent1">
                    <a:lumMod val="50000"/>
                  </a:schemeClr>
                </a:solidFill>
              </a:rPr>
              <a:t>У сфері туризму набули поширення такі основні методи </a:t>
            </a:r>
            <a:r>
              <a:rPr lang="uk-UA" sz="2300" dirty="0" smtClean="0">
                <a:solidFill>
                  <a:schemeClr val="accent1">
                    <a:lumMod val="50000"/>
                  </a:schemeClr>
                </a:solidFill>
              </a:rPr>
              <a:t>сегментації </a:t>
            </a:r>
            <a:r>
              <a:rPr lang="uk-UA" sz="2300" dirty="0">
                <a:solidFill>
                  <a:schemeClr val="accent1">
                    <a:lumMod val="50000"/>
                  </a:schemeClr>
                </a:solidFill>
              </a:rPr>
              <a:t>ринку:</a:t>
            </a:r>
          </a:p>
          <a:p>
            <a:pPr lvl="0" algn="just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ts val="1050"/>
              <a:buFont typeface="Wingdings" pitchFamily="2" charset="2"/>
              <a:buChar char="Ø"/>
              <a:tabLst>
                <a:tab pos="375285" algn="l"/>
              </a:tabLst>
            </a:pPr>
            <a:r>
              <a:rPr lang="uk-UA" sz="2300" dirty="0">
                <a:solidFill>
                  <a:schemeClr val="accent1">
                    <a:lumMod val="50000"/>
                  </a:schemeClr>
                </a:solidFill>
              </a:rPr>
              <a:t>географічний. Визначаються країни чи регіони походження </a:t>
            </a:r>
            <a:r>
              <a:rPr lang="uk-UA" sz="2300" dirty="0" smtClean="0">
                <a:solidFill>
                  <a:schemeClr val="accent1">
                    <a:lumMod val="50000"/>
                  </a:schemeClr>
                </a:solidFill>
              </a:rPr>
              <a:t>туристів</a:t>
            </a:r>
            <a:r>
              <a:rPr lang="uk-UA" sz="2300" dirty="0">
                <a:solidFill>
                  <a:schemeClr val="accent1">
                    <a:lumMod val="50000"/>
                  </a:schemeClr>
                </a:solidFill>
              </a:rPr>
              <a:t>, які </a:t>
            </a:r>
            <a:r>
              <a:rPr lang="uk-UA" sz="2300" dirty="0" smtClean="0">
                <a:solidFill>
                  <a:schemeClr val="accent1">
                    <a:lumMod val="50000"/>
                  </a:schemeClr>
                </a:solidFill>
              </a:rPr>
              <a:t>приймаються.</a:t>
            </a:r>
            <a:endParaRPr lang="uk-UA" sz="2300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ts val="1050"/>
              <a:buFont typeface="Wingdings" pitchFamily="2" charset="2"/>
              <a:buChar char="Ø"/>
              <a:tabLst>
                <a:tab pos="375285" algn="l"/>
              </a:tabLst>
            </a:pPr>
            <a:r>
              <a:rPr lang="uk-UA" sz="2300" dirty="0">
                <a:solidFill>
                  <a:schemeClr val="accent1">
                    <a:lumMod val="50000"/>
                  </a:schemeClr>
                </a:solidFill>
              </a:rPr>
              <a:t>демографічний. Описує деякі особисті характеристики туристів</a:t>
            </a:r>
            <a:br>
              <a:rPr lang="uk-UA" sz="23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2300" dirty="0">
                <a:solidFill>
                  <a:schemeClr val="accent1">
                    <a:lumMod val="50000"/>
                  </a:schemeClr>
                </a:solidFill>
              </a:rPr>
              <a:t>(вік, стать, сімейний стан тощо). </a:t>
            </a:r>
            <a:r>
              <a:rPr lang="uk-UA" sz="2300" dirty="0" smtClean="0">
                <a:solidFill>
                  <a:schemeClr val="accent1">
                    <a:lumMod val="50000"/>
                  </a:schemeClr>
                </a:solidFill>
              </a:rPr>
              <a:t>За </a:t>
            </a:r>
            <a:r>
              <a:rPr lang="uk-UA" sz="2300" dirty="0">
                <a:solidFill>
                  <a:schemeClr val="accent1">
                    <a:lumMod val="50000"/>
                  </a:schemeClr>
                </a:solidFill>
              </a:rPr>
              <a:t>демографічною </a:t>
            </a:r>
            <a:r>
              <a:rPr lang="uk-UA" sz="2300" dirty="0" smtClean="0">
                <a:solidFill>
                  <a:schemeClr val="accent1">
                    <a:lumMod val="50000"/>
                  </a:schemeClr>
                </a:solidFill>
              </a:rPr>
              <a:t>ознакою можна виділити </a:t>
            </a:r>
            <a:r>
              <a:rPr lang="uk-UA" sz="2300" dirty="0">
                <a:solidFill>
                  <a:schemeClr val="accent1">
                    <a:lumMod val="50000"/>
                  </a:schemeClr>
                </a:solidFill>
              </a:rPr>
              <a:t>такі групи туристів: діти (до 14 років); молодь (15-24 роки</a:t>
            </a:r>
            <a:r>
              <a:rPr lang="uk-UA" sz="2300" dirty="0" smtClean="0">
                <a:solidFill>
                  <a:schemeClr val="accent1">
                    <a:lumMod val="50000"/>
                  </a:schemeClr>
                </a:solidFill>
              </a:rPr>
              <a:t>);економічно </a:t>
            </a:r>
            <a:r>
              <a:rPr lang="uk-UA" sz="2300" dirty="0">
                <a:solidFill>
                  <a:schemeClr val="accent1">
                    <a:lumMod val="50000"/>
                  </a:schemeClr>
                </a:solidFill>
              </a:rPr>
              <a:t>активні молоді люди (25-44 роки); </a:t>
            </a:r>
            <a:r>
              <a:rPr lang="uk-UA" sz="2300">
                <a:solidFill>
                  <a:schemeClr val="accent1">
                    <a:lumMod val="50000"/>
                  </a:schemeClr>
                </a:solidFill>
              </a:rPr>
              <a:t>економічно </a:t>
            </a:r>
            <a:r>
              <a:rPr lang="uk-UA" sz="2300" smtClean="0">
                <a:solidFill>
                  <a:schemeClr val="accent1">
                    <a:lumMod val="50000"/>
                  </a:schemeClr>
                </a:solidFill>
              </a:rPr>
              <a:t>активні люди </a:t>
            </a:r>
            <a:r>
              <a:rPr lang="uk-UA" sz="2300" dirty="0">
                <a:solidFill>
                  <a:schemeClr val="accent1">
                    <a:lumMod val="50000"/>
                  </a:schemeClr>
                </a:solidFill>
              </a:rPr>
              <a:t>середнього віку (45-60 років); туристи третього віку (</a:t>
            </a:r>
            <a:r>
              <a:rPr lang="uk-UA" sz="2300" dirty="0" smtClean="0">
                <a:solidFill>
                  <a:schemeClr val="accent1">
                    <a:lumMod val="50000"/>
                  </a:schemeClr>
                </a:solidFill>
              </a:rPr>
              <a:t>понад60 років).</a:t>
            </a:r>
            <a:endParaRPr lang="uk-UA" sz="2300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ts val="1050"/>
              <a:buFont typeface="Wingdings" pitchFamily="2" charset="2"/>
              <a:buChar char="Ø"/>
              <a:tabLst>
                <a:tab pos="375285" algn="l"/>
              </a:tabLst>
            </a:pPr>
            <a:r>
              <a:rPr lang="uk-UA" sz="2300" dirty="0">
                <a:solidFill>
                  <a:schemeClr val="accent1">
                    <a:lumMod val="50000"/>
                  </a:schemeClr>
                </a:solidFill>
              </a:rPr>
              <a:t>соціально-економічний. Передбачає виділення сегментів </a:t>
            </a:r>
            <a:r>
              <a:rPr lang="uk-UA" sz="2300" dirty="0" smtClean="0">
                <a:solidFill>
                  <a:schemeClr val="accent1">
                    <a:lumMod val="50000"/>
                  </a:schemeClr>
                </a:solidFill>
              </a:rPr>
              <a:t>споживачів </a:t>
            </a:r>
            <a:r>
              <a:rPr lang="uk-UA" sz="2300" dirty="0">
                <a:solidFill>
                  <a:schemeClr val="accent1">
                    <a:lumMod val="50000"/>
                  </a:schemeClr>
                </a:solidFill>
              </a:rPr>
              <a:t>на основі їхньої соціальної та </a:t>
            </a:r>
            <a:r>
              <a:rPr lang="uk-UA" sz="2300" dirty="0" smtClean="0">
                <a:solidFill>
                  <a:schemeClr val="accent1">
                    <a:lumMod val="50000"/>
                  </a:schemeClr>
                </a:solidFill>
              </a:rPr>
              <a:t>професійної приналежності, освіти </a:t>
            </a:r>
            <a:r>
              <a:rPr lang="uk-UA" sz="2300" dirty="0">
                <a:solidFill>
                  <a:schemeClr val="accent1">
                    <a:lumMod val="50000"/>
                  </a:schemeClr>
                </a:solidFill>
              </a:rPr>
              <a:t>і рівня </a:t>
            </a:r>
            <a:r>
              <a:rPr lang="uk-UA" sz="2300" dirty="0" smtClean="0">
                <a:solidFill>
                  <a:schemeClr val="accent1">
                    <a:lumMod val="50000"/>
                  </a:schemeClr>
                </a:solidFill>
              </a:rPr>
              <a:t>доходів.</a:t>
            </a:r>
            <a:endParaRPr lang="uk-UA" sz="2300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ts val="1050"/>
              <a:buFont typeface="Wingdings" pitchFamily="2" charset="2"/>
              <a:buChar char="Ø"/>
              <a:tabLst>
                <a:tab pos="375285" algn="l"/>
              </a:tabLst>
            </a:pPr>
            <a:r>
              <a:rPr lang="uk-UA" sz="2300" dirty="0" err="1">
                <a:solidFill>
                  <a:schemeClr val="accent1">
                    <a:lumMod val="50000"/>
                  </a:schemeClr>
                </a:solidFill>
              </a:rPr>
              <a:t>психографічний</a:t>
            </a:r>
            <a:r>
              <a:rPr lang="uk-UA" sz="2300" dirty="0">
                <a:solidFill>
                  <a:schemeClr val="accent1">
                    <a:lumMod val="50000"/>
                  </a:schemeClr>
                </a:solidFill>
              </a:rPr>
              <a:t>. Визначає стиль життя туристів, їхню </a:t>
            </a:r>
            <a:r>
              <a:rPr lang="uk-UA" sz="2300" dirty="0" smtClean="0">
                <a:solidFill>
                  <a:schemeClr val="accent1">
                    <a:lumMod val="50000"/>
                  </a:schemeClr>
                </a:solidFill>
              </a:rPr>
              <a:t>діяльність</a:t>
            </a:r>
            <a:r>
              <a:rPr lang="uk-UA" sz="2300" dirty="0">
                <a:solidFill>
                  <a:schemeClr val="accent1">
                    <a:lumMod val="50000"/>
                  </a:schemeClr>
                </a:solidFill>
              </a:rPr>
              <a:t>, інтереси, </a:t>
            </a:r>
            <a:r>
              <a:rPr lang="uk-UA" sz="2300" dirty="0" smtClean="0">
                <a:solidFill>
                  <a:schemeClr val="accent1">
                    <a:lumMod val="50000"/>
                  </a:schemeClr>
                </a:solidFill>
              </a:rPr>
              <a:t>мотиви.</a:t>
            </a:r>
            <a:endParaRPr lang="uk-UA" sz="2300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ts val="1050"/>
              <a:buFont typeface="Wingdings" pitchFamily="2" charset="2"/>
              <a:buChar char="Ø"/>
              <a:tabLst>
                <a:tab pos="378460" algn="l"/>
              </a:tabLst>
            </a:pPr>
            <a:r>
              <a:rPr lang="uk-UA" sz="2300" dirty="0">
                <a:solidFill>
                  <a:schemeClr val="accent1">
                    <a:lumMod val="50000"/>
                  </a:schemeClr>
                </a:solidFill>
              </a:rPr>
              <a:t>поведінкові методи. В їхній основі лежить врахування різних </a:t>
            </a:r>
            <a:r>
              <a:rPr lang="uk-UA" sz="2300" dirty="0" smtClean="0">
                <a:solidFill>
                  <a:schemeClr val="accent1">
                    <a:lumMod val="50000"/>
                  </a:schemeClr>
                </a:solidFill>
              </a:rPr>
              <a:t>аспектів </a:t>
            </a:r>
            <a:r>
              <a:rPr lang="uk-UA" sz="2300" dirty="0">
                <a:solidFill>
                  <a:schemeClr val="accent1">
                    <a:lumMod val="50000"/>
                  </a:schemeClr>
                </a:solidFill>
              </a:rPr>
              <a:t>поведінки споживачів, такі як мотиви подорожей, вигоди, </a:t>
            </a:r>
            <a:r>
              <a:rPr lang="uk-UA" sz="2300" dirty="0" smtClean="0">
                <a:solidFill>
                  <a:schemeClr val="accent1">
                    <a:lumMod val="50000"/>
                  </a:schemeClr>
                </a:solidFill>
              </a:rPr>
              <a:t>і т.п.</a:t>
            </a:r>
            <a:endParaRPr lang="uk-UA" sz="2300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3371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шукана">
  <a:themeElements>
    <a:clrScheme name="Вишукана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Вишукана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ишукана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2686</TotalTime>
  <Words>922</Words>
  <Application>Microsoft Office PowerPoint</Application>
  <PresentationFormat>Екран (4:3)</PresentationFormat>
  <Paragraphs>185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26</vt:i4>
      </vt:variant>
    </vt:vector>
  </HeadingPairs>
  <TitlesOfParts>
    <vt:vector size="27" baseType="lpstr">
      <vt:lpstr>Вишукана</vt:lpstr>
      <vt:lpstr>ЛДУФК ім. Боберського Кафедра інформатики і кінезіології</vt:lpstr>
      <vt:lpstr>Презентація PowerPoint</vt:lpstr>
      <vt:lpstr>Дисципліна «Комп'ютерні та інформаційні технології»</vt:lpstr>
      <vt:lpstr>Зміст і структура інформаційної системи з дослідження ринку і попиту</vt:lpstr>
      <vt:lpstr>Вивчення споживачів спрямовано на аналіз традиційних та потенційних споживачів.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Приклад обробки анкетування за допомогою функцій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ЛДУФК ім. Боберського Кафедра інформатики і кінезіології</dc:title>
  <dc:creator>Sara Yasmeen (Wipro Technologies)</dc:creator>
  <cp:lastModifiedBy>Admin</cp:lastModifiedBy>
  <cp:revision>12</cp:revision>
  <dcterms:created xsi:type="dcterms:W3CDTF">2010-02-23T11:30:32Z</dcterms:created>
  <dcterms:modified xsi:type="dcterms:W3CDTF">2020-04-01T09:02:07Z</dcterms:modified>
</cp:coreProperties>
</file>