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A635-F0E4-4455-AA92-52E0D6F059B4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6184-B2F5-4449-A4AD-0A28303A48C9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A635-F0E4-4455-AA92-52E0D6F059B4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6184-B2F5-4449-A4AD-0A28303A48C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A635-F0E4-4455-AA92-52E0D6F059B4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6184-B2F5-4449-A4AD-0A28303A48C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A635-F0E4-4455-AA92-52E0D6F059B4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6184-B2F5-4449-A4AD-0A28303A48C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A635-F0E4-4455-AA92-52E0D6F059B4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6184-B2F5-4449-A4AD-0A28303A48C9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A635-F0E4-4455-AA92-52E0D6F059B4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6184-B2F5-4449-A4AD-0A28303A48C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A635-F0E4-4455-AA92-52E0D6F059B4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6184-B2F5-4449-A4AD-0A28303A48C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A635-F0E4-4455-AA92-52E0D6F059B4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6184-B2F5-4449-A4AD-0A28303A48C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A635-F0E4-4455-AA92-52E0D6F059B4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6184-B2F5-4449-A4AD-0A28303A48C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A635-F0E4-4455-AA92-52E0D6F059B4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6184-B2F5-4449-A4AD-0A28303A48C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A635-F0E4-4455-AA92-52E0D6F059B4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CE6184-B2F5-4449-A4AD-0A28303A48C9}" type="slidenum">
              <a:rPr lang="uk-UA" smtClean="0"/>
              <a:t>‹№›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04A635-F0E4-4455-AA92-52E0D6F059B4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CE6184-B2F5-4449-A4AD-0A28303A48C9}" type="slidenum">
              <a:rPr lang="uk-UA" smtClean="0"/>
              <a:t>‹№›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916416" cy="2736304"/>
          </a:xfrm>
        </p:spPr>
        <p:txBody>
          <a:bodyPr>
            <a:normAutofit/>
          </a:bodyPr>
          <a:lstStyle/>
          <a:p>
            <a:r>
              <a:rPr lang="uk-UA" sz="4400" b="1" i="1" dirty="0" smtClean="0">
                <a:solidFill>
                  <a:srgbClr val="C00000"/>
                </a:solidFill>
              </a:rPr>
              <a:t>ЛДУФК ім. </a:t>
            </a:r>
            <a:r>
              <a:rPr lang="uk-UA" sz="4400" b="1" i="1" dirty="0" err="1" smtClean="0">
                <a:solidFill>
                  <a:srgbClr val="C00000"/>
                </a:solidFill>
              </a:rPr>
              <a:t>Боберського</a:t>
            </a:r>
            <a:r>
              <a:rPr lang="uk-UA" sz="4400" b="1" i="1" dirty="0" smtClean="0">
                <a:solidFill>
                  <a:srgbClr val="C00000"/>
                </a:solidFill>
              </a:rPr>
              <a:t/>
            </a:r>
            <a:br>
              <a:rPr lang="uk-UA" sz="4400" b="1" i="1" dirty="0" smtClean="0">
                <a:solidFill>
                  <a:srgbClr val="C00000"/>
                </a:solidFill>
              </a:rPr>
            </a:br>
            <a:r>
              <a:rPr lang="uk-UA" sz="4400" b="1" i="1" dirty="0" smtClean="0">
                <a:solidFill>
                  <a:srgbClr val="C00000"/>
                </a:solidFill>
              </a:rPr>
              <a:t>Кафедра інформатики і </a:t>
            </a:r>
            <a:r>
              <a:rPr lang="uk-UA" sz="4400" b="1" i="1" dirty="0" err="1" smtClean="0">
                <a:solidFill>
                  <a:srgbClr val="C00000"/>
                </a:solidFill>
              </a:rPr>
              <a:t>кінезіології</a:t>
            </a:r>
            <a:endParaRPr lang="uk-UA" sz="4400" b="1" i="1" dirty="0">
              <a:solidFill>
                <a:srgbClr val="C00000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uk-UA" b="1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uk-UA" b="1" i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uk-UA" b="1" i="1" dirty="0" smtClean="0">
                <a:solidFill>
                  <a:schemeClr val="accent4">
                    <a:lumMod val="50000"/>
                  </a:schemeClr>
                </a:solidFill>
              </a:rPr>
              <a:t>Лектор: </a:t>
            </a:r>
          </a:p>
          <a:p>
            <a:r>
              <a:rPr lang="uk-UA" b="1" i="1" dirty="0" smtClean="0">
                <a:solidFill>
                  <a:schemeClr val="accent4">
                    <a:lumMod val="50000"/>
                  </a:schemeClr>
                </a:solidFill>
              </a:rPr>
              <a:t>доцент </a:t>
            </a:r>
            <a:r>
              <a:rPr lang="uk-UA" b="1" i="1" dirty="0" err="1" smtClean="0">
                <a:solidFill>
                  <a:schemeClr val="accent4">
                    <a:lumMod val="50000"/>
                  </a:schemeClr>
                </a:solidFill>
              </a:rPr>
              <a:t>Заневська</a:t>
            </a:r>
            <a:r>
              <a:rPr lang="uk-UA" b="1" i="1" dirty="0" smtClean="0">
                <a:solidFill>
                  <a:schemeClr val="accent4">
                    <a:lumMod val="50000"/>
                  </a:schemeClr>
                </a:solidFill>
              </a:rPr>
              <a:t> Людмила Георгіївна</a:t>
            </a:r>
            <a:endParaRPr lang="uk-UA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05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 marL="0" indent="0" algn="just">
              <a:buNone/>
            </a:pPr>
            <a:r>
              <a:rPr lang="uk-UA" sz="3200" i="1" dirty="0">
                <a:solidFill>
                  <a:schemeClr val="accent1">
                    <a:lumMod val="75000"/>
                  </a:schemeClr>
                </a:solidFill>
              </a:rPr>
              <a:t>Анкета</a:t>
            </a:r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 - це об’єднана єдиним дослідницьким замислом система питань, спрямованих на виявлення кількісно-якісних характеристик об’єкта і предмета Дослідження. Анкета передбачає наявність закритих та відкритих запитань. Закриті запитання пропонують вибір одного або декількох з наведених варіантів відповідей. Відкриті запитання дають змогу респондентам самим формувати текст відповіді.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396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 marL="0" indent="0" algn="just">
              <a:buNone/>
            </a:pPr>
            <a:r>
              <a:rPr lang="uk-UA" sz="4400" i="1" dirty="0">
                <a:solidFill>
                  <a:schemeClr val="accent1">
                    <a:lumMod val="75000"/>
                  </a:schemeClr>
                </a:solidFill>
              </a:rPr>
              <a:t>Спостереження</a:t>
            </a:r>
            <a:r>
              <a:rPr lang="uk-UA" sz="4400" dirty="0">
                <a:solidFill>
                  <a:schemeClr val="accent1">
                    <a:lumMod val="75000"/>
                  </a:schemeClr>
                </a:solidFill>
              </a:rPr>
              <a:t> - це метод збору первинної інформації шляхом вивчення явищ, ситуацій чи дій групи осіб, явищ та ситуацій, причому спостереження часто проводять без відома останніх.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97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Реляційна </a:t>
            </a:r>
            <a:r>
              <a:rPr lang="uk-UA" b="1" dirty="0">
                <a:solidFill>
                  <a:schemeClr val="bg2">
                    <a:lumMod val="25000"/>
                  </a:schemeClr>
                </a:solidFill>
              </a:rPr>
              <a:t>база даних - це поіменована та організована відповідним чином сукупність даних, яка представлена у вигляді реляційної таблиці або декількох таблиць для зберігання, обробки та видачі необхідної інформації користувачеві.</a:t>
            </a:r>
          </a:p>
          <a:p>
            <a:pPr marL="0" indent="0">
              <a:buNone/>
            </a:pPr>
            <a:r>
              <a:rPr lang="uk-UA" sz="3800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uk-UA" sz="3800" dirty="0">
                <a:solidFill>
                  <a:schemeClr val="tx2">
                    <a:lumMod val="75000"/>
                  </a:schemeClr>
                </a:solidFill>
              </a:rPr>
              <a:t>реляційній таблиці:</a:t>
            </a:r>
          </a:p>
          <a:p>
            <a:pPr lvl="0"/>
            <a:r>
              <a:rPr lang="uk-UA" sz="3800" dirty="0">
                <a:solidFill>
                  <a:schemeClr val="tx2">
                    <a:lumMod val="75000"/>
                  </a:schemeClr>
                </a:solidFill>
              </a:rPr>
              <a:t>усі записи мають бути унікальними. Цю унікальність визначає первинний ключ, який однозначно ідентифікує кожний запис;</a:t>
            </a:r>
          </a:p>
          <a:p>
            <a:pPr lvl="0"/>
            <a:r>
              <a:rPr lang="uk-UA" sz="3800" dirty="0">
                <a:solidFill>
                  <a:schemeClr val="tx2">
                    <a:lumMod val="75000"/>
                  </a:schemeClr>
                </a:solidFill>
              </a:rPr>
              <a:t>атрибути, тобто заголовки полів, не повинні повторюватися;</a:t>
            </a:r>
          </a:p>
          <a:p>
            <a:pPr lvl="0"/>
            <a:r>
              <a:rPr lang="uk-UA" sz="3800" dirty="0">
                <a:solidFill>
                  <a:schemeClr val="tx2">
                    <a:lumMod val="75000"/>
                  </a:schemeClr>
                </a:solidFill>
              </a:rPr>
              <a:t>кожний домен визначає один тип даних. Наприклад, текстовий (до 255 символів), числовий (8 байт), дата/час, лічильник (для кожного запису створюється порядковий номер), логічний - 1 біт (встановлюється “прапорець” - так, або знімається - ні), поле об’єкта OLE - до1 </a:t>
            </a:r>
            <a:r>
              <a:rPr lang="uk-UA" sz="3800" dirty="0" err="1">
                <a:solidFill>
                  <a:schemeClr val="tx2">
                    <a:lumMod val="75000"/>
                  </a:schemeClr>
                </a:solidFill>
              </a:rPr>
              <a:t>Гбайта</a:t>
            </a:r>
            <a:r>
              <a:rPr lang="uk-UA" sz="3800" dirty="0">
                <a:solidFill>
                  <a:schemeClr val="tx2">
                    <a:lumMod val="75000"/>
                  </a:schemeClr>
                </a:solidFill>
              </a:rPr>
              <a:t> (для зберігання рисунків, діаграм, фото та інших об’єктів), поле MEMO (для зберігання тексту до 65536 символів) та ін.;</a:t>
            </a:r>
          </a:p>
          <a:p>
            <a:pPr lvl="0"/>
            <a:r>
              <a:rPr lang="uk-UA" sz="3800" dirty="0">
                <a:solidFill>
                  <a:schemeClr val="tx2">
                    <a:lumMod val="75000"/>
                  </a:schemeClr>
                </a:solidFill>
              </a:rPr>
              <a:t>порядок розміщення стовпчиків (полів) і рядків (записів) може бути задовільним;</a:t>
            </a:r>
          </a:p>
          <a:p>
            <a:pPr lvl="0"/>
            <a:r>
              <a:rPr lang="uk-UA" sz="3800" dirty="0">
                <a:solidFill>
                  <a:schemeClr val="tx2">
                    <a:lumMod val="75000"/>
                  </a:schemeClr>
                </a:solidFill>
              </a:rPr>
              <a:t>залежності між атрибутами повинні бути функціональними, тобто кожне значення визначеного атрибута мусить мати відповідне значення іншого атрибута;</a:t>
            </a:r>
          </a:p>
          <a:p>
            <a:pPr lvl="0"/>
            <a:r>
              <a:rPr lang="uk-UA" sz="3800" dirty="0">
                <a:solidFill>
                  <a:schemeClr val="tx2">
                    <a:lumMod val="75000"/>
                  </a:schemeClr>
                </a:solidFill>
              </a:rPr>
              <a:t>транзитивні залежності між двома атрибутами (за допомогою третього атрибута, який формує з кожним функціональний зв’язок)недопустимі, оскільки виникає надлишок дублювання інформації у базі даних;</a:t>
            </a:r>
          </a:p>
          <a:p>
            <a:pPr lvl="0"/>
            <a:r>
              <a:rPr lang="uk-UA" sz="3800" dirty="0">
                <a:solidFill>
                  <a:schemeClr val="tx2">
                    <a:lumMod val="75000"/>
                  </a:schemeClr>
                </a:solidFill>
              </a:rPr>
              <a:t>часткові залежності не ключових атрибутів від атрибутів, які формують складений ключ також недопустимі, оскільки і тут виникає надлишок дублювання інформації у базі даних.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78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pPr marL="0" indent="0">
              <a:buNone/>
            </a:pPr>
            <a:r>
              <a:rPr lang="uk-UA" sz="3200" i="1" dirty="0">
                <a:solidFill>
                  <a:schemeClr val="tx2">
                    <a:lumMod val="75000"/>
                  </a:schemeClr>
                </a:solidFill>
              </a:rPr>
              <a:t>Прогнозування</a:t>
            </a:r>
            <a:r>
              <a:rPr lang="uk-UA" sz="3200" dirty="0">
                <a:solidFill>
                  <a:schemeClr val="tx2">
                    <a:lumMod val="75000"/>
                  </a:schemeClr>
                </a:solidFill>
              </a:rPr>
              <a:t> - це процес визначення стану об’єкта в майбутньому на основі аналізу тенденції і закономірностей розвитку об’єкта. Отже, прогнозування має відповісти на два питання:</a:t>
            </a:r>
          </a:p>
          <a:p>
            <a:pPr lvl="0"/>
            <a:r>
              <a:rPr lang="uk-UA" sz="3200" dirty="0">
                <a:solidFill>
                  <a:schemeClr val="tx2">
                    <a:lumMod val="75000"/>
                  </a:schemeClr>
                </a:solidFill>
              </a:rPr>
              <a:t>чого найімовірніше слід очікувати в майбутньому;</a:t>
            </a:r>
          </a:p>
          <a:p>
            <a:pPr lvl="0"/>
            <a:r>
              <a:rPr lang="uk-UA" sz="3200" dirty="0">
                <a:solidFill>
                  <a:schemeClr val="tx2">
                    <a:lumMod val="75000"/>
                  </a:schemeClr>
                </a:solidFill>
              </a:rPr>
              <a:t>як потрібно впливати на умови, щоб досягти в майбутньому бажаної мети.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48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Прогнози класифікуються за:</a:t>
            </a:r>
          </a:p>
          <a:p>
            <a:pPr lvl="0"/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масштабом прогнозування;</a:t>
            </a:r>
          </a:p>
          <a:p>
            <a:pPr lvl="0"/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часом прогнозування;</a:t>
            </a:r>
          </a:p>
          <a:p>
            <a:pPr lvl="0"/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функціями прогнозу;</a:t>
            </a:r>
          </a:p>
          <a:p>
            <a:pPr lvl="0"/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характером об’єкта та ін.</a:t>
            </a:r>
          </a:p>
          <a:p>
            <a:pPr marL="0" indent="0">
              <a:buNone/>
            </a:pPr>
            <a:endParaRPr lang="uk-UA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35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Отже, весь процес прогнозування на основі використання моделей охоплює низку етапів, а саме:</a:t>
            </a:r>
          </a:p>
          <a:p>
            <a:pPr lvl="0"/>
            <a:r>
              <a:rPr lang="uk-UA" dirty="0"/>
              <a:t>визначення проблеми, її теоретичне і логічне формулювання;</a:t>
            </a:r>
          </a:p>
          <a:p>
            <a:pPr lvl="0"/>
            <a:r>
              <a:rPr lang="uk-UA" dirty="0"/>
              <a:t>аналіз об’єкта прогнозування;</a:t>
            </a:r>
          </a:p>
          <a:p>
            <a:pPr lvl="0"/>
            <a:r>
              <a:rPr lang="uk-UA" dirty="0"/>
              <a:t>вибір прогнозованого показника і відбір чинників, які визначають його рівень;</a:t>
            </a:r>
          </a:p>
          <a:p>
            <a:pPr lvl="0"/>
            <a:r>
              <a:rPr lang="uk-UA" dirty="0"/>
              <a:t>побудова моделі, яка відповідає вимогам логічної і статистичної адекватності;</a:t>
            </a:r>
          </a:p>
          <a:p>
            <a:pPr lvl="0"/>
            <a:r>
              <a:rPr lang="uk-UA" dirty="0"/>
              <a:t>збір початкових даних і заповнення абстрактної економічної моделі (системи рівнянь) необхідними емпіричними (статистичними) даними;</a:t>
            </a:r>
          </a:p>
          <a:p>
            <a:pPr lvl="0"/>
            <a:r>
              <a:rPr lang="uk-UA" dirty="0"/>
              <a:t>реалізація моделі за завчасно розробленим алгоритмом і початковою інформацією;</a:t>
            </a:r>
          </a:p>
          <a:p>
            <a:pPr lvl="0"/>
            <a:r>
              <a:rPr lang="uk-UA" dirty="0"/>
              <a:t>оцінка якості та надійності параметрів моделі; </a:t>
            </a:r>
          </a:p>
          <a:p>
            <a:pPr lvl="0"/>
            <a:r>
              <a:rPr lang="uk-UA" dirty="0"/>
              <a:t>проведення ретроспективного аналізу на основі інформації передісторії;</a:t>
            </a:r>
          </a:p>
          <a:p>
            <a:pPr lvl="0"/>
            <a:r>
              <a:rPr lang="uk-UA" dirty="0"/>
              <a:t>побудова прогнозу на основі відібраної моделі;</a:t>
            </a:r>
          </a:p>
          <a:p>
            <a:pPr lvl="0"/>
            <a:r>
              <a:rPr lang="uk-UA" dirty="0"/>
              <a:t>оцінка якості та достовірності прогнозу.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992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Стратегічне планування передбачає: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формування місії і корпоративної культури підприємства;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постановку корпоративних цілей і цілей окремих проектів;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ситуаційний аналіз, </a:t>
            </a:r>
            <a:r>
              <a:rPr lang="uk-UA" dirty="0" err="1">
                <a:solidFill>
                  <a:schemeClr val="accent1">
                    <a:lumMod val="75000"/>
                  </a:schemeClr>
                </a:solidFill>
              </a:rPr>
              <a:t>БШОТ-аналіз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формування господарського портфеля, вибір корпоративної стратегії;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визначення стратегії, тактики, політики, процедур і правил для кожного проекту;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оцінку відповідності організаційної структури стратегічним планам;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логіку та ієрархію цілей, прив’язку їх до проектів, об’єктів і менеджерів;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критерії оцінки та методи вимірювання результатів, систему винагород;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постановку завдань менеджерам, делегування повноважень;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складання планів заходів на всіх рівнях, розподіл ресурсів;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встановлення методів координації, комунікації;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контроль процесу управління, аналіз і рішення проблем;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оцінку та редагування стратегічного плану.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341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pPr algn="just"/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Комплекс менеджменту охоплює реалізацію таких складових, як: формування цілей, планування, організація, мотивація та контроль.</a:t>
            </a:r>
          </a:p>
          <a:p>
            <a:pPr algn="just"/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Комплекс маркетингу включає розроблення таких етапів, як: цілі і стратегії маркетингу; річний план маркетингу; аналіз товарної номенклатури підприємства; ринки збуту; вибір стратегії розвитку; товарна стратегія; збутова стратегія; </a:t>
            </a:r>
            <a:r>
              <a:rPr lang="uk-UA" sz="2800" dirty="0" err="1">
                <a:solidFill>
                  <a:schemeClr val="accent1">
                    <a:lumMod val="75000"/>
                  </a:schemeClr>
                </a:solidFill>
              </a:rPr>
              <a:t>стратегія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 просування; цінова стратегія; аудит і контроль маркетингу; ринки постачання; виробництво.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308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Пошук інформації в Інтернеті включає такі основні кроки:</a:t>
            </a:r>
          </a:p>
          <a:p>
            <a:pPr lvl="0" algn="just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вибір інформації, що містить стислі анотації за тематикою і допомагає здійснювати пошук за ключовими словами;</a:t>
            </a:r>
          </a:p>
          <a:p>
            <a:pPr lvl="0" algn="just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вивчення аналітичних інвестиційних оглядів конкурентів;</a:t>
            </a:r>
          </a:p>
          <a:p>
            <a:pPr lvl="0" algn="just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вивчення прес-релізів, що публікуються конкурентами;</a:t>
            </a:r>
          </a:p>
          <a:p>
            <a:pPr lvl="0" algn="just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порівняльний аналіз конкурентів і власного підприємства за такими показниками: курси акцій, прибуток і т.п.;</a:t>
            </a:r>
          </a:p>
          <a:p>
            <a:pPr lvl="0" algn="just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регулярне спостереження за конкурентами та їхніми тур продуктами;</a:t>
            </a:r>
          </a:p>
          <a:p>
            <a:pPr lvl="0" algn="just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вивчення тенденцій в туристичній галузі. Пошук можливих “білих плям” та ін.;</a:t>
            </a:r>
          </a:p>
          <a:p>
            <a:pPr lvl="0" algn="just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збереження та систематизація отриманої інформації на ПК для подальшого проведення маркетингових досліджень.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631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Підключення АРМ маркетолога до Інтернету і створення web-сторінки дає змогу туристичному підприємству:</a:t>
            </a:r>
          </a:p>
          <a:p>
            <a:pPr lvl="0" algn="just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відкрити своє представництво в мережі;</a:t>
            </a:r>
          </a:p>
          <a:p>
            <a:pPr lvl="0" algn="just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організувати дійову рекламу з пропозицією товарів і послуг;</a:t>
            </a:r>
          </a:p>
          <a:p>
            <a:pPr lvl="0" algn="just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виконувати визначені комерційні операції (web-сторінка перетворюється на віртуальний офіс підприємства);</a:t>
            </a:r>
          </a:p>
          <a:p>
            <a:pPr lvl="0" algn="just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проводити маркетингові дослідження, аналізуючи статистику відвідувань сервера або web-сторінки по контингенту потенційних замовників і т.д.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0582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215111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 </a:t>
            </a:r>
            <a:br>
              <a:rPr lang="uk-UA" dirty="0"/>
            </a:br>
            <a:r>
              <a:rPr lang="uk-UA"/>
              <a:t/>
            </a:r>
            <a:br>
              <a:rPr lang="uk-UA"/>
            </a:br>
            <a:r>
              <a:rPr lang="uk-UA" smtClean="0"/>
              <a:t/>
            </a:r>
            <a:br>
              <a:rPr lang="uk-UA" smtClean="0"/>
            </a:br>
            <a:r>
              <a:rPr lang="uk-UA"/>
              <a:t/>
            </a:r>
            <a:br>
              <a:rPr lang="uk-UA"/>
            </a:br>
            <a:r>
              <a:rPr lang="uk-UA" smtClean="0"/>
              <a:t/>
            </a:r>
            <a:br>
              <a:rPr lang="uk-UA" smtClean="0"/>
            </a:br>
            <a:r>
              <a:rPr lang="uk-UA" dirty="0" smtClean="0"/>
              <a:t> Галузь знань: </a:t>
            </a:r>
            <a:r>
              <a:rPr lang="uk-UA" u="sng" dirty="0" smtClean="0"/>
              <a:t>24</a:t>
            </a:r>
            <a:br>
              <a:rPr lang="uk-UA" u="sng" dirty="0" smtClean="0"/>
            </a:br>
            <a:r>
              <a:rPr lang="uk-UA" u="sng" dirty="0" smtClean="0"/>
              <a:t> Сфера обслуговування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Спеціалізація: </a:t>
            </a:r>
            <a:r>
              <a:rPr lang="uk-UA" u="sng" dirty="0" smtClean="0"/>
              <a:t>242 Туризм, магістри 5 курс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865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Дякую </a:t>
            </a:r>
            <a:r>
              <a:rPr lang="uk-UA" smtClean="0"/>
              <a:t>за увагу!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922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656184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/>
              <a:t>Дисципліна: Комп'ютерні та інформаційні технології</a:t>
            </a:r>
            <a:endParaRPr lang="uk-UA" sz="48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3068960"/>
            <a:ext cx="8229600" cy="1800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400" dirty="0" smtClean="0">
                <a:solidFill>
                  <a:schemeClr val="accent1">
                    <a:lumMod val="75000"/>
                  </a:schemeClr>
                </a:solidFill>
              </a:rPr>
              <a:t>Тема</a:t>
            </a:r>
            <a:r>
              <a:rPr lang="uk-UA" sz="4400" dirty="0">
                <a:solidFill>
                  <a:schemeClr val="accent1">
                    <a:lumMod val="75000"/>
                  </a:schemeClr>
                </a:solidFill>
              </a:rPr>
              <a:t>. 1. Сутність та характеристика інформаційних систем та технологій маркетингу</a:t>
            </a:r>
            <a:endParaRPr lang="uk-UA" sz="4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14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Інформаційна система маркетингу (ІСМ) - це сукупність взаємопов’язаних інформаційних елементів, методів, засобів, спеціалістів, які беруть участь у процесі оброблення інформації з маркетингу. ІСМ відповідає на питання: “Що перетворює інформацію?”.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Інформаційна система маркетингу (ІСМ)</a:t>
            </a:r>
          </a:p>
        </p:txBody>
      </p:sp>
    </p:spTree>
    <p:extLst>
      <p:ext uri="{BB962C8B-B14F-4D97-AF65-F5344CB8AC3E}">
        <p14:creationId xmlns:p14="http://schemas.microsoft.com/office/powerpoint/2010/main" val="347128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4432"/>
          </a:xfrm>
        </p:spPr>
        <p:txBody>
          <a:bodyPr>
            <a:normAutofit fontScale="90000"/>
          </a:bodyPr>
          <a:lstStyle/>
          <a:p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/>
              <a:t/>
            </a:r>
            <a:br>
              <a:rPr lang="uk-UA" sz="3100" dirty="0"/>
            </a:br>
            <a:r>
              <a:rPr lang="uk-UA" sz="3100" dirty="0" smtClean="0"/>
              <a:t/>
            </a:r>
            <a:br>
              <a:rPr lang="uk-UA" sz="3100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>
                <a:solidFill>
                  <a:srgbClr val="0070C0"/>
                </a:solidFill>
              </a:rPr>
              <a:t>локальні, тобто окремі автоматизовані робочі місця (АРМ), які призначені для реалізації функцій маркетингу;</a:t>
            </a:r>
          </a:p>
          <a:p>
            <a:pPr lvl="0"/>
            <a:r>
              <a:rPr lang="uk-UA" dirty="0">
                <a:solidFill>
                  <a:srgbClr val="0070C0"/>
                </a:solidFill>
              </a:rPr>
              <a:t>малі інтегровані (</a:t>
            </a:r>
            <a:r>
              <a:rPr lang="uk-UA" dirty="0" err="1">
                <a:solidFill>
                  <a:srgbClr val="0070C0"/>
                </a:solidFill>
              </a:rPr>
              <a:t>інформаційно</a:t>
            </a:r>
            <a:r>
              <a:rPr lang="uk-UA" dirty="0">
                <a:solidFill>
                  <a:srgbClr val="0070C0"/>
                </a:solidFill>
              </a:rPr>
              <a:t> та функціонально пов’язані АРМ);</a:t>
            </a:r>
          </a:p>
          <a:p>
            <a:pPr lvl="0"/>
            <a:r>
              <a:rPr lang="uk-UA" dirty="0">
                <a:solidFill>
                  <a:srgbClr val="0070C0"/>
                </a:solidFill>
              </a:rPr>
              <a:t>середні інтегровані (комп’ютерна мережа АРМ на єдиній інформаційній базі);</a:t>
            </a:r>
          </a:p>
          <a:p>
            <a:pPr lvl="0"/>
            <a:r>
              <a:rPr lang="uk-UA" dirty="0">
                <a:solidFill>
                  <a:srgbClr val="0070C0"/>
                </a:solidFill>
              </a:rPr>
              <a:t>великі інтегровані (корпоративні АІС, які забезпечують управління великим підприємством або групою бізнес-одиниць).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Прямокутник 3"/>
          <p:cNvSpPr/>
          <p:nvPr/>
        </p:nvSpPr>
        <p:spPr>
          <a:xfrm>
            <a:off x="827584" y="620688"/>
            <a:ext cx="74168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Згідно з наведеною класифікацією, АІС можна розділити на чотири види, а саме:</a:t>
            </a:r>
            <a:b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uk-UA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9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/>
              <a:t>Можна виділити такі головні складники АІС маркетингу:</a:t>
            </a:r>
            <a:br>
              <a:rPr lang="uk-UA" sz="3200" dirty="0"/>
            </a:br>
            <a:endParaRPr lang="uk-UA" sz="32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z="2800" dirty="0">
                <a:solidFill>
                  <a:srgbClr val="0070C0"/>
                </a:solidFill>
              </a:rPr>
              <a:t>інформація (система маркетингової інформації);</a:t>
            </a:r>
          </a:p>
          <a:p>
            <a:pPr lvl="0"/>
            <a:r>
              <a:rPr lang="uk-UA" sz="2800" dirty="0">
                <a:solidFill>
                  <a:srgbClr val="0070C0"/>
                </a:solidFill>
              </a:rPr>
              <a:t>інформаційні технології;</a:t>
            </a:r>
          </a:p>
          <a:p>
            <a:pPr lvl="0"/>
            <a:r>
              <a:rPr lang="uk-UA" sz="2800" dirty="0">
                <a:solidFill>
                  <a:srgbClr val="0070C0"/>
                </a:solidFill>
              </a:rPr>
              <a:t>організаційні одиниці управління;</a:t>
            </a:r>
          </a:p>
          <a:p>
            <a:pPr lvl="0"/>
            <a:r>
              <a:rPr lang="uk-UA" sz="2800" dirty="0">
                <a:solidFill>
                  <a:srgbClr val="0070C0"/>
                </a:solidFill>
              </a:rPr>
              <a:t>функціональні компоненти.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8058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pPr marL="0" indent="0" algn="just">
              <a:buNone/>
            </a:pPr>
            <a:r>
              <a:rPr lang="uk-UA" sz="3200" i="1" dirty="0">
                <a:solidFill>
                  <a:schemeClr val="accent1">
                    <a:lumMod val="75000"/>
                  </a:schemeClr>
                </a:solidFill>
              </a:rPr>
              <a:t>Інформація</a:t>
            </a:r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 - це відомості про властивості об’єкта будь-якої природи, які представлені у документах та на машинних носіях. Інформація - такий самий важливий ресурс на підприємстві, як робоча сила, виробниче устаткування, матеріали і кошти. Як предмет праці, інформація є об’єктом збирання, систематизації, реєстрації, оброблення, зберігання та передачі.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137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pPr marL="0" indent="0" algn="just">
              <a:buNone/>
            </a:pPr>
            <a:r>
              <a:rPr lang="uk-UA" sz="3600" i="1" dirty="0">
                <a:solidFill>
                  <a:schemeClr val="accent1">
                    <a:lumMod val="75000"/>
                  </a:schemeClr>
                </a:solidFill>
              </a:rPr>
              <a:t>Маркетингова інформація</a:t>
            </a:r>
            <a:r>
              <a:rPr lang="uk-UA" sz="3600" dirty="0">
                <a:solidFill>
                  <a:schemeClr val="accent1">
                    <a:lumMod val="75000"/>
                  </a:schemeClr>
                </a:solidFill>
              </a:rPr>
              <a:t> - сукупність відомостей, що характеризують маркетингове середовище, об’єкти, процеси, зв’язки тощо,які необхідно збирати, передавати, накопичувати та обробляти для</a:t>
            </a:r>
            <a:br>
              <a:rPr lang="uk-UA" sz="3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600" dirty="0">
                <a:solidFill>
                  <a:schemeClr val="accent1">
                    <a:lumMod val="75000"/>
                  </a:schemeClr>
                </a:solidFill>
              </a:rPr>
              <a:t>прийняття управлінських рішень.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891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400" dirty="0"/>
              <a:t>Виділяють такі основні типи маркетингової інформації: фактичну, планову, оцінну та прогнозну, які є суттєвими при розробці інформаційних технологій.</a:t>
            </a:r>
            <a:br>
              <a:rPr lang="uk-UA" sz="2400" dirty="0"/>
            </a:b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uk-UA" i="1" dirty="0">
                <a:solidFill>
                  <a:schemeClr val="accent1">
                    <a:lumMod val="75000"/>
                  </a:schemeClr>
                </a:solidFill>
              </a:rPr>
              <a:t>фактична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 - це інформація про подію, процес, наявний стан, які є в маркетинговому середовищі. Фактична інформація - основа для аналізу, контролю виконання планів маркетингу, вивчення динаміки маркетингових показників і прогнозування їх на майбутнє;</a:t>
            </a:r>
          </a:p>
          <a:p>
            <a:pPr lvl="0" algn="just"/>
            <a:r>
              <a:rPr lang="uk-UA" i="1" dirty="0">
                <a:solidFill>
                  <a:schemeClr val="accent1">
                    <a:lumMod val="75000"/>
                  </a:schemeClr>
                </a:solidFill>
              </a:rPr>
              <a:t>планова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 - інформація, яку застосовують під час формулювання цілей маркетингової діяльності, стратегій і програм маркетингу;</a:t>
            </a:r>
          </a:p>
          <a:p>
            <a:pPr lvl="0" algn="just"/>
            <a:r>
              <a:rPr lang="uk-UA" i="1" dirty="0">
                <a:solidFill>
                  <a:schemeClr val="accent1">
                    <a:lumMod val="75000"/>
                  </a:schemeClr>
                </a:solidFill>
              </a:rPr>
              <a:t>оцінна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 - інформація, яка ґрунтується на висновках, отриманих при обробленні інформації (як фактичної, так і планової) у минулому чи теперішньому часі. Інформація, яка містить оцінку процесу, явища, стану, є основою для прийняття маркетингових рішень. Інформацію з оцінками потрібно зберігати у базі даних для подальшого аналізу їхньої правильності і набуття знань на майбутнє, особливо при використанні баз знань та експертних систем;</a:t>
            </a:r>
          </a:p>
          <a:p>
            <a:pPr algn="just"/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</a:rPr>
              <a:t>прогнозна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- інформація, яка отримана унаслідок розрахунків маркетингових показників на майбутнє. Для прогнозу використовують різні методи та моделі розрахунків (наприклад, кореляційно регресійний аналіз), знання експертів і спеціалістів у конкретній предметній сфері.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964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</TotalTime>
  <Words>1263</Words>
  <Application>Microsoft Office PowerPoint</Application>
  <PresentationFormat>Екран (4:3)</PresentationFormat>
  <Paragraphs>88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1" baseType="lpstr">
      <vt:lpstr>Потік</vt:lpstr>
      <vt:lpstr>ЛДУФК ім. Боберського Кафедра інформатики і кінезіології</vt:lpstr>
      <vt:lpstr>            Галузь знань: 24  Сфера обслуговування  Спеціалізація: 242 Туризм, магістри 5 курс</vt:lpstr>
      <vt:lpstr>Дисципліна: Комп'ютерні та інформаційні технології</vt:lpstr>
      <vt:lpstr>Інформаційна система маркетингу (ІСМ)</vt:lpstr>
      <vt:lpstr>   </vt:lpstr>
      <vt:lpstr>Можна виділити такі головні складники АІС маркетингу: </vt:lpstr>
      <vt:lpstr>Презентація PowerPoint</vt:lpstr>
      <vt:lpstr>Презентація PowerPoint</vt:lpstr>
      <vt:lpstr>Виділяють такі основні типи маркетингової інформації: фактичну, планову, оцінну та прогнозну, які є суттєвими при розробці інформаційних технологій.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ЛДУФК ім. Боберського Кафедра інформатики і кінезіології</dc:title>
  <dc:creator>Admin</dc:creator>
  <cp:lastModifiedBy>Admin</cp:lastModifiedBy>
  <cp:revision>10</cp:revision>
  <dcterms:created xsi:type="dcterms:W3CDTF">2020-03-27T10:26:44Z</dcterms:created>
  <dcterms:modified xsi:type="dcterms:W3CDTF">2020-04-01T09:01:38Z</dcterms:modified>
</cp:coreProperties>
</file>