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714348" y="428604"/>
            <a:ext cx="7772400" cy="214314"/>
          </a:xfrm>
        </p:spPr>
        <p:txBody>
          <a:bodyPr>
            <a:normAutofit/>
          </a:bodyPr>
          <a:lstStyle/>
          <a:p>
            <a:r>
              <a:rPr lang="en-US" sz="800" dirty="0" smtClean="0"/>
              <a:t> </a:t>
            </a:r>
            <a:endParaRPr lang="ru-RU" sz="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071546"/>
            <a:ext cx="8286808" cy="4572032"/>
          </a:xfrm>
        </p:spPr>
        <p:txBody>
          <a:bodyPr>
            <a:normAutofit/>
          </a:bodyPr>
          <a:lstStyle/>
          <a:p>
            <a:r>
              <a:rPr lang="uk-UA" b="1" dirty="0" smtClean="0"/>
              <a:t>ТЕМА: Елементи теорії ймовірностей</a:t>
            </a:r>
            <a:endParaRPr lang="ru-RU" b="1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uk-UA" sz="2600" dirty="0" smtClean="0"/>
              <a:t>Первинні поняття теорії ймовірностей.</a:t>
            </a:r>
            <a:endParaRPr lang="ru-RU" sz="26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uk-UA" sz="2600" dirty="0" smtClean="0"/>
              <a:t>Випадкова подія. Ймовірність випадкової події.</a:t>
            </a:r>
            <a:endParaRPr lang="ru-RU" sz="26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uk-UA" sz="2600" dirty="0" smtClean="0"/>
              <a:t>Випадкова змінна та її числові характеристики.</a:t>
            </a:r>
            <a:endParaRPr lang="ru-RU" sz="26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uk-UA" sz="2600" dirty="0" smtClean="0"/>
              <a:t>Функція розподілу ймовірності випадкової змінної.</a:t>
            </a:r>
            <a:endParaRPr lang="ru-RU" sz="2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ДЯКУЮ ЗА УВАГУ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uk-UA" dirty="0" smtClean="0"/>
              <a:t>	</a:t>
            </a:r>
            <a:r>
              <a:rPr lang="uk-UA" sz="2600" dirty="0" smtClean="0"/>
              <a:t>Інтервал, в якому з заданою вірогідністю знаходиться оцінюваний генеральний параметр, наз. </a:t>
            </a:r>
            <a:r>
              <a:rPr lang="uk-UA" sz="2600" b="1" dirty="0" smtClean="0"/>
              <a:t>інтервалом довіри</a:t>
            </a:r>
            <a:r>
              <a:rPr lang="uk-UA" sz="2600" dirty="0" smtClean="0"/>
              <a:t>. Для визначення вірогідності (</a:t>
            </a:r>
            <a:r>
              <a:rPr lang="uk-UA" sz="2600" i="1" dirty="0" smtClean="0"/>
              <a:t>q) </a:t>
            </a:r>
            <a:r>
              <a:rPr lang="uk-UA" sz="2600" dirty="0" smtClean="0"/>
              <a:t>використовується рівень істотності (</a:t>
            </a:r>
            <a:r>
              <a:rPr lang="uk-UA" sz="2600" dirty="0" smtClean="0">
                <a:sym typeface="Symbol"/>
              </a:rPr>
              <a:t></a:t>
            </a:r>
            <a:r>
              <a:rPr lang="uk-UA" sz="2600" dirty="0" smtClean="0"/>
              <a:t>).</a:t>
            </a:r>
            <a:endParaRPr lang="ru-RU" sz="2600" dirty="0" smtClean="0"/>
          </a:p>
          <a:p>
            <a:pPr marL="0" algn="just">
              <a:spcBef>
                <a:spcPts val="0"/>
              </a:spcBef>
              <a:buNone/>
            </a:pPr>
            <a:r>
              <a:rPr lang="uk-UA" sz="2600" dirty="0" smtClean="0"/>
              <a:t>	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483" t="32515" r="29796" b="48544"/>
          <a:stretch>
            <a:fillRect/>
          </a:stretch>
        </p:blipFill>
        <p:spPr bwMode="auto">
          <a:xfrm>
            <a:off x="857224" y="1000108"/>
            <a:ext cx="778674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20" t="51456" r="28534" b="13819"/>
          <a:stretch>
            <a:fillRect/>
          </a:stretch>
        </p:blipFill>
        <p:spPr bwMode="auto">
          <a:xfrm>
            <a:off x="428596" y="1000108"/>
            <a:ext cx="814393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483" t="24623" r="28534" b="50123"/>
          <a:stretch>
            <a:fillRect/>
          </a:stretch>
        </p:blipFill>
        <p:spPr bwMode="auto">
          <a:xfrm>
            <a:off x="642910" y="928670"/>
            <a:ext cx="792961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92922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b="1" dirty="0" smtClean="0"/>
              <a:t>Основні властивості нормального закону розподілу результатів вимірів</a:t>
            </a:r>
            <a:r>
              <a:rPr lang="uk-UA" dirty="0" smtClean="0"/>
              <a:t>:</a:t>
            </a:r>
            <a:endParaRPr lang="ru-RU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uk-UA" sz="3100" dirty="0" smtClean="0"/>
              <a:t>Крива розподілу має дзвоноподібну форму, симетричну відносно центра групування, з точками перегину, абсциса яких віддалена від </a:t>
            </a:r>
            <a:r>
              <a:rPr lang="en-US" sz="3100" dirty="0" smtClean="0"/>
              <a:t> </a:t>
            </a:r>
            <a:r>
              <a:rPr lang="uk-UA" sz="3100" dirty="0" smtClean="0"/>
              <a:t>   на величину </a:t>
            </a:r>
            <a:r>
              <a:rPr lang="uk-UA" sz="3100" dirty="0" smtClean="0">
                <a:sym typeface="Symbol"/>
              </a:rPr>
              <a:t></a:t>
            </a:r>
            <a:r>
              <a:rPr lang="uk-UA" sz="3100" dirty="0" smtClean="0"/>
              <a:t>.</a:t>
            </a:r>
            <a:endParaRPr lang="ru-RU" sz="3100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uk-UA" sz="3100" dirty="0" smtClean="0"/>
              <a:t>Значення медіани і моди нормального розподілу співпадають і дорівнюють середньому арифметичному (Ме = Мо =х).</a:t>
            </a:r>
            <a:endParaRPr lang="ru-RU" sz="3100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uk-UA" sz="3100" dirty="0" smtClean="0"/>
              <a:t>99.73% результатів вимірів знаходяться в інтервалі (х±3</a:t>
            </a:r>
            <a:r>
              <a:rPr lang="uk-UA" sz="3100" dirty="0" smtClean="0">
                <a:sym typeface="Symbol"/>
              </a:rPr>
              <a:t></a:t>
            </a:r>
            <a:r>
              <a:rPr lang="uk-UA" sz="3100" dirty="0" smtClean="0"/>
              <a:t>) (див.рис.2). Цю властивість для нормального розподілу називають "правилом трьох сигм" і використовують для вилучення сильно віддалених результатів вимірів, які вважають "помилковими" і у подальшому дослідженні не враховуються.</a:t>
            </a:r>
            <a:endParaRPr lang="ru-RU" sz="3100" dirty="0" smtClean="0"/>
          </a:p>
          <a:p>
            <a:pPr algn="just"/>
            <a:endParaRPr lang="ru-RU" sz="31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643306" y="2214554"/>
          <a:ext cx="285752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3" imgW="177480" imgH="203040" progId="Equation.3">
                  <p:embed/>
                </p:oleObj>
              </mc:Choice>
              <mc:Fallback>
                <p:oleObj name="Формула" r:id="rId3" imgW="1774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2214554"/>
                        <a:ext cx="285752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988" t="23676" r="28029" b="51070"/>
          <a:stretch>
            <a:fillRect/>
          </a:stretch>
        </p:blipFill>
        <p:spPr bwMode="auto">
          <a:xfrm>
            <a:off x="642910" y="785794"/>
            <a:ext cx="821537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4191" t="64714" r="36868" b="6875"/>
          <a:stretch>
            <a:fillRect/>
          </a:stretch>
        </p:blipFill>
        <p:spPr bwMode="auto">
          <a:xfrm>
            <a:off x="857224" y="500042"/>
            <a:ext cx="764386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483" t="26201" r="29796" b="24868"/>
          <a:stretch>
            <a:fillRect/>
          </a:stretch>
        </p:blipFill>
        <p:spPr bwMode="auto">
          <a:xfrm>
            <a:off x="571472" y="571480"/>
            <a:ext cx="800105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104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Тема Office</vt:lpstr>
      <vt:lpstr>Формула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6</cp:revision>
  <dcterms:modified xsi:type="dcterms:W3CDTF">2018-05-08T15:52:36Z</dcterms:modified>
</cp:coreProperties>
</file>