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3"/>
    <p:restoredTop sz="94705"/>
  </p:normalViewPr>
  <p:slideViewPr>
    <p:cSldViewPr snapToGrid="0" snapToObjects="1">
      <p:cViewPr varScale="1">
        <p:scale>
          <a:sx n="71" d="100"/>
          <a:sy n="71" d="100"/>
        </p:scale>
        <p:origin x="-6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A5A21-EC5A-174F-AC13-F287CA4F82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996D0E23-4582-464A-BAC3-B88B01344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45D5F6E6-83EC-2B4E-8F9B-175243B87D0F}"/>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5" name="Footer Placeholder 4">
            <a:extLst>
              <a:ext uri="{FF2B5EF4-FFF2-40B4-BE49-F238E27FC236}">
                <a16:creationId xmlns:a16="http://schemas.microsoft.com/office/drawing/2014/main" xmlns="" id="{1D5434C7-6028-434C-8F35-D5ACB1F6282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C67E86C-E663-2648-8278-D95A318A27BF}"/>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25545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F324D-247A-7349-8502-230634E355C8}"/>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BCF536DE-5528-7C42-A77A-C7AD203738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D8787D86-CD60-0741-8D46-3080FCDECCA1}"/>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5" name="Footer Placeholder 4">
            <a:extLst>
              <a:ext uri="{FF2B5EF4-FFF2-40B4-BE49-F238E27FC236}">
                <a16:creationId xmlns:a16="http://schemas.microsoft.com/office/drawing/2014/main" xmlns="" id="{9F6A75F6-6690-9043-8A50-9E70B0E5596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0ED958C-FA87-8E4A-AA4B-D21E4F39AF20}"/>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171167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223BD97-4097-5A4B-85C8-847285AD670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2B3F94C-D6C6-0744-89F1-83012BC533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1AB6868C-87F5-7E45-A85C-B7C776FFB893}"/>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5" name="Footer Placeholder 4">
            <a:extLst>
              <a:ext uri="{FF2B5EF4-FFF2-40B4-BE49-F238E27FC236}">
                <a16:creationId xmlns:a16="http://schemas.microsoft.com/office/drawing/2014/main" xmlns="" id="{DFEA5467-CE74-E44A-BE9B-A67F081320A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C15775C-7317-574F-A6D0-975480330D9D}"/>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119392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758C8-C9FA-6D4A-8F3A-DFC8E9B6712A}"/>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0E4D4DE0-8F99-D047-8DEC-78786619E5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119D72BD-DA17-D545-897C-6EB2E2A6EFCF}"/>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5" name="Footer Placeholder 4">
            <a:extLst>
              <a:ext uri="{FF2B5EF4-FFF2-40B4-BE49-F238E27FC236}">
                <a16:creationId xmlns:a16="http://schemas.microsoft.com/office/drawing/2014/main" xmlns="" id="{36E4D6AB-2F57-BC4E-A442-1A442DB2B31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298C3D2-42A9-064B-9439-CF65332E132C}"/>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50204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E3F1B0-F603-0C43-968A-E75D171478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7289B47-9EE9-D041-AF4D-94EA766BA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470934A-D23A-B24A-A935-E14EBA20F65C}"/>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5" name="Footer Placeholder 4">
            <a:extLst>
              <a:ext uri="{FF2B5EF4-FFF2-40B4-BE49-F238E27FC236}">
                <a16:creationId xmlns:a16="http://schemas.microsoft.com/office/drawing/2014/main" xmlns="" id="{C85B66F5-B647-0F4C-8F54-B8D8E462BCA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96F86F3-0AD8-6C48-B9CD-8D01199D5C1E}"/>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117768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09E78-ED7D-0D48-8FD1-A03E4EB51FA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F8911DA6-8B46-674D-A8D1-717201B0C8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7698BE7E-8911-0E4F-ACCB-7ADE234698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D89C20F-0533-C545-A26B-E1F046D3B81D}"/>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6" name="Footer Placeholder 5">
            <a:extLst>
              <a:ext uri="{FF2B5EF4-FFF2-40B4-BE49-F238E27FC236}">
                <a16:creationId xmlns:a16="http://schemas.microsoft.com/office/drawing/2014/main" xmlns="" id="{DDAD36E0-5D95-BB4E-BD6B-D1A4787EE1C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A8962493-EA06-144A-8690-8D043B869A60}"/>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389589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BF28A-90F5-7249-9552-24D6FD1C90BC}"/>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CC73A016-E302-C646-9D35-902CF47B7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2357EF8-3D40-D24A-94DB-FBA5E3BFFC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30F7304E-2ACF-534F-8884-A7997B7D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E1E71E49-4E2F-9444-89E0-3F3AA60363F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885DB8CA-01E6-6642-9059-80AE4750DE96}"/>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8" name="Footer Placeholder 7">
            <a:extLst>
              <a:ext uri="{FF2B5EF4-FFF2-40B4-BE49-F238E27FC236}">
                <a16:creationId xmlns:a16="http://schemas.microsoft.com/office/drawing/2014/main" xmlns="" id="{5926FC74-48E3-2842-903A-DE41DFB4B563}"/>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EF88D497-12F5-8B48-83B6-DAC38648551D}"/>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357553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C8F7D-384A-BB40-AF82-B42802E8B373}"/>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791472A7-3FB6-A041-8EBF-ECAF39E0739E}"/>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4" name="Footer Placeholder 3">
            <a:extLst>
              <a:ext uri="{FF2B5EF4-FFF2-40B4-BE49-F238E27FC236}">
                <a16:creationId xmlns:a16="http://schemas.microsoft.com/office/drawing/2014/main" xmlns="" id="{2384E610-0567-7B41-A610-13DA8B0EAA57}"/>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8E0419C4-8187-C149-8147-63E3FA71315D}"/>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115797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401CE2-7693-0649-916E-D85748EE4B10}"/>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3" name="Footer Placeholder 2">
            <a:extLst>
              <a:ext uri="{FF2B5EF4-FFF2-40B4-BE49-F238E27FC236}">
                <a16:creationId xmlns:a16="http://schemas.microsoft.com/office/drawing/2014/main" xmlns="" id="{B53ADD9A-CDD8-3349-9285-4F0CC7FDD353}"/>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AD8542FC-8127-3E45-B765-AF923BC9FD3A}"/>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331930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E158C-F13A-B648-AC6D-C3524A903A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20E7D704-7BCD-0E46-A845-D8634D3FD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CAA0F55C-47A0-CA45-9BA5-BA2338E23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26438D1-C043-A640-8B65-3EAEA5150276}"/>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6" name="Footer Placeholder 5">
            <a:extLst>
              <a:ext uri="{FF2B5EF4-FFF2-40B4-BE49-F238E27FC236}">
                <a16:creationId xmlns:a16="http://schemas.microsoft.com/office/drawing/2014/main" xmlns="" id="{13D7D649-7283-3548-8FD7-7FE28D90663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03175A-FBA8-2D41-A5A5-CAF16260F77E}"/>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405188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6FB33-17C7-584D-990B-7FA0C5C613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10D05AC-78FE-7149-A16A-593C64321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D2BCFBE7-132D-8D4D-BB15-AC6933233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A4239BA-6D8A-CB4F-9D70-65F633942622}"/>
              </a:ext>
            </a:extLst>
          </p:cNvPr>
          <p:cNvSpPr>
            <a:spLocks noGrp="1"/>
          </p:cNvSpPr>
          <p:nvPr>
            <p:ph type="dt" sz="half" idx="10"/>
          </p:nvPr>
        </p:nvSpPr>
        <p:spPr/>
        <p:txBody>
          <a:bodyPr/>
          <a:lstStyle/>
          <a:p>
            <a:fld id="{8B05E21F-157A-DE4C-B162-3D80134E6331}" type="datetimeFigureOut">
              <a:rPr lang="x-none" smtClean="0"/>
              <a:t>01.02.2022</a:t>
            </a:fld>
            <a:endParaRPr lang="x-none"/>
          </a:p>
        </p:txBody>
      </p:sp>
      <p:sp>
        <p:nvSpPr>
          <p:cNvPr id="6" name="Footer Placeholder 5">
            <a:extLst>
              <a:ext uri="{FF2B5EF4-FFF2-40B4-BE49-F238E27FC236}">
                <a16:creationId xmlns:a16="http://schemas.microsoft.com/office/drawing/2014/main" xmlns="" id="{453070A3-F387-9A49-AA6E-0CC005D3320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EFBA1235-FF2A-3C46-97AC-40D2F780ADB2}"/>
              </a:ext>
            </a:extLst>
          </p:cNvPr>
          <p:cNvSpPr>
            <a:spLocks noGrp="1"/>
          </p:cNvSpPr>
          <p:nvPr>
            <p:ph type="sldNum" sz="quarter" idx="12"/>
          </p:nvPr>
        </p:nvSpPr>
        <p:spPr/>
        <p:txBody>
          <a:bodyPr/>
          <a:lstStyle/>
          <a:p>
            <a:fld id="{6AF40A05-689D-E043-A1FF-D517AC28645C}" type="slidenum">
              <a:rPr lang="x-none" smtClean="0"/>
              <a:t>‹№›</a:t>
            </a:fld>
            <a:endParaRPr lang="x-none"/>
          </a:p>
        </p:txBody>
      </p:sp>
    </p:spTree>
    <p:extLst>
      <p:ext uri="{BB962C8B-B14F-4D97-AF65-F5344CB8AC3E}">
        <p14:creationId xmlns:p14="http://schemas.microsoft.com/office/powerpoint/2010/main" val="307920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30B249-1146-8042-9701-9347FE3A5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AB567F4D-F1FE-DD46-B8B1-F0398A4BA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C21680C2-2CD5-AE4B-BF45-415202B18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5E21F-157A-DE4C-B162-3D80134E6331}" type="datetimeFigureOut">
              <a:rPr lang="x-none" smtClean="0"/>
              <a:t>01.02.2022</a:t>
            </a:fld>
            <a:endParaRPr lang="x-none"/>
          </a:p>
        </p:txBody>
      </p:sp>
      <p:sp>
        <p:nvSpPr>
          <p:cNvPr id="5" name="Footer Placeholder 4">
            <a:extLst>
              <a:ext uri="{FF2B5EF4-FFF2-40B4-BE49-F238E27FC236}">
                <a16:creationId xmlns:a16="http://schemas.microsoft.com/office/drawing/2014/main" xmlns="" id="{F1662AA4-738C-4940-AB68-1F709696F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07EF7AC0-71C8-4A48-837A-D93539C3B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40A05-689D-E043-A1FF-D517AC28645C}" type="slidenum">
              <a:rPr lang="x-none" smtClean="0"/>
              <a:t>‹№›</a:t>
            </a:fld>
            <a:endParaRPr lang="x-none"/>
          </a:p>
        </p:txBody>
      </p:sp>
    </p:spTree>
    <p:extLst>
      <p:ext uri="{BB962C8B-B14F-4D97-AF65-F5344CB8AC3E}">
        <p14:creationId xmlns:p14="http://schemas.microsoft.com/office/powerpoint/2010/main" val="347881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uain.press/blogs/pavlo-virskyj-zasnovnyk-natsionalnogo-akademichnogo-ansamblyu-narodnogo-tantsyu-ukrayiny-118353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94CEDF2-E820-4D40-B1A4-B728E5BDDD26}"/>
              </a:ext>
            </a:extLst>
          </p:cNvPr>
          <p:cNvSpPr/>
          <p:nvPr/>
        </p:nvSpPr>
        <p:spPr>
          <a:xfrm>
            <a:off x="585849" y="5189999"/>
            <a:ext cx="6096000" cy="923330"/>
          </a:xfrm>
          <a:prstGeom prst="rect">
            <a:avLst/>
          </a:prstGeom>
        </p:spPr>
        <p:txBody>
          <a:bodyPr>
            <a:spAutoFit/>
          </a:bodyPr>
          <a:lstStyle/>
          <a:p>
            <a:r>
              <a:rPr lang="uk-UA" dirty="0"/>
              <a:t>Виконала:</a:t>
            </a:r>
          </a:p>
          <a:p>
            <a:r>
              <a:rPr lang="uk-UA" dirty="0"/>
              <a:t>ст. гр. 36 ФПЗО-Х,</a:t>
            </a:r>
          </a:p>
          <a:p>
            <a:r>
              <a:rPr lang="uk-UA" dirty="0"/>
              <a:t>Теличко Христина</a:t>
            </a:r>
            <a:endParaRPr lang="x-none" dirty="0"/>
          </a:p>
        </p:txBody>
      </p:sp>
      <p:sp>
        <p:nvSpPr>
          <p:cNvPr id="5" name="TextBox 4">
            <a:extLst>
              <a:ext uri="{FF2B5EF4-FFF2-40B4-BE49-F238E27FC236}">
                <a16:creationId xmlns:a16="http://schemas.microsoft.com/office/drawing/2014/main" xmlns="" id="{6BF40916-9063-7649-8DE3-E6093F47CC4D}"/>
              </a:ext>
            </a:extLst>
          </p:cNvPr>
          <p:cNvSpPr txBox="1"/>
          <p:nvPr/>
        </p:nvSpPr>
        <p:spPr>
          <a:xfrm>
            <a:off x="1309255" y="1187533"/>
            <a:ext cx="957349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500" dirty="0"/>
              <a:t>Реформатор української хореографії – Вірський Павло Павлович </a:t>
            </a:r>
            <a:endParaRPr lang="x-none" sz="4500" dirty="0"/>
          </a:p>
        </p:txBody>
      </p:sp>
      <p:pic>
        <p:nvPicPr>
          <p:cNvPr id="1026" name="Picture 2" descr="Павло Вірський">
            <a:extLst>
              <a:ext uri="{FF2B5EF4-FFF2-40B4-BE49-F238E27FC236}">
                <a16:creationId xmlns:a16="http://schemas.microsoft.com/office/drawing/2014/main" xmlns="" id="{C7C86928-8DC2-A243-AAA6-3975B3A05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965" y="3169010"/>
            <a:ext cx="4378036" cy="317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88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Це - просто Вірський! | Подоляночка Вирского | Facebook">
            <a:extLst>
              <a:ext uri="{FF2B5EF4-FFF2-40B4-BE49-F238E27FC236}">
                <a16:creationId xmlns:a16="http://schemas.microsoft.com/office/drawing/2014/main" xmlns="" id="{5502A65F-DBFC-E642-87B4-F7BDB856F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0" y="1427018"/>
            <a:ext cx="2490263"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353D9153-C81D-BF45-B102-CE13B40CB3BA}"/>
              </a:ext>
            </a:extLst>
          </p:cNvPr>
          <p:cNvSpPr/>
          <p:nvPr/>
        </p:nvSpPr>
        <p:spPr>
          <a:xfrm>
            <a:off x="2479963" y="382012"/>
            <a:ext cx="9615055" cy="6093976"/>
          </a:xfrm>
          <a:prstGeom prst="rect">
            <a:avLst/>
          </a:prstGeom>
        </p:spPr>
        <p:txBody>
          <a:bodyPr wrap="square">
            <a:spAutoFit/>
          </a:bodyPr>
          <a:lstStyle/>
          <a:p>
            <a:pPr algn="just"/>
            <a:r>
              <a:rPr lang="uk-UA" sz="2000" dirty="0">
                <a:latin typeface="+mj-lt"/>
              </a:rPr>
              <a:t>	</a:t>
            </a:r>
            <a:r>
              <a:rPr lang="uk-UA" sz="3000" dirty="0">
                <a:latin typeface="+mj-lt"/>
              </a:rPr>
              <a:t>В</a:t>
            </a:r>
            <a:r>
              <a:rPr lang="x-none" sz="3000" dirty="0">
                <a:latin typeface="+mj-lt"/>
              </a:rPr>
              <a:t>идатний український хореограф, реформатор українського сценічного танцю, народний артист СРСР</a:t>
            </a:r>
            <a:r>
              <a:rPr lang="uk-UA" sz="3000" dirty="0">
                <a:latin typeface="+mj-lt"/>
              </a:rPr>
              <a:t> </a:t>
            </a:r>
            <a:r>
              <a:rPr lang="uk-UA" sz="3000" dirty="0">
                <a:solidFill>
                  <a:srgbClr val="000000"/>
                </a:solidFill>
                <a:latin typeface="+mj-lt"/>
              </a:rPr>
              <a:t>н</a:t>
            </a:r>
            <a:r>
              <a:rPr lang="x-none" sz="3000" dirty="0">
                <a:solidFill>
                  <a:srgbClr val="000000"/>
                </a:solidFill>
                <a:latin typeface="+mj-lt"/>
                <a:ea typeface="Times New Roman" panose="02020603050405020304" pitchFamily="18" charset="0"/>
              </a:rPr>
              <a:t>ародився 25 лютого 1905 р. в м. Одесі</a:t>
            </a:r>
            <a:r>
              <a:rPr lang="uk-UA" sz="3000" dirty="0">
                <a:solidFill>
                  <a:srgbClr val="000000"/>
                </a:solidFill>
                <a:latin typeface="+mj-lt"/>
                <a:ea typeface="Times New Roman" panose="02020603050405020304" pitchFamily="18" charset="0"/>
              </a:rPr>
              <a:t>.</a:t>
            </a:r>
            <a:r>
              <a:rPr lang="x-none" sz="3000" dirty="0">
                <a:solidFill>
                  <a:srgbClr val="000000"/>
                </a:solidFill>
                <a:latin typeface="+mj-lt"/>
                <a:ea typeface="Times New Roman" panose="02020603050405020304" pitchFamily="18" charset="0"/>
              </a:rPr>
              <a:t> </a:t>
            </a:r>
            <a:endParaRPr lang="uk-UA" sz="3000" dirty="0">
              <a:solidFill>
                <a:srgbClr val="000000"/>
              </a:solidFill>
              <a:latin typeface="+mj-lt"/>
              <a:ea typeface="Times New Roman" panose="02020603050405020304" pitchFamily="18" charset="0"/>
            </a:endParaRPr>
          </a:p>
          <a:p>
            <a:pPr algn="just"/>
            <a:r>
              <a:rPr lang="uk-UA" sz="3000" dirty="0">
                <a:solidFill>
                  <a:srgbClr val="000000"/>
                </a:solidFill>
                <a:latin typeface="+mj-lt"/>
                <a:ea typeface="Times New Roman" panose="02020603050405020304" pitchFamily="18" charset="0"/>
              </a:rPr>
              <a:t>	</a:t>
            </a:r>
            <a:r>
              <a:rPr lang="x-none" sz="3000" dirty="0">
                <a:solidFill>
                  <a:srgbClr val="000000"/>
                </a:solidFill>
                <a:latin typeface="+mj-lt"/>
                <a:ea typeface="Times New Roman" panose="02020603050405020304" pitchFamily="18" charset="0"/>
              </a:rPr>
              <a:t>Вірські мали дворянське походження. Дід займався банківською справою, бабуся – випускниця інституту шляхетних панянок. Батько тяжів до точних наук і був інженером. У родині всі сподівалися, що Павлусь піде батьківською стежкою, готували його до вступу за кордон. Спочатку малого відправили до престижної Рішельєвської гімназії, але вже там стало зрозумілим, що ні математика, ні фізика не приваблюють гімназиста, а ось музика просто заворожувала. Щонеділі родина відвідувала оперу, тоді хлопчина й вирішив присвятити себе мистецтву.</a:t>
            </a:r>
            <a:r>
              <a:rPr lang="x-none" sz="3000" dirty="0">
                <a:effectLst/>
                <a:latin typeface="+mj-lt"/>
              </a:rPr>
              <a:t> </a:t>
            </a:r>
            <a:endParaRPr lang="x-none" sz="3000" dirty="0">
              <a:latin typeface="+mj-lt"/>
            </a:endParaRPr>
          </a:p>
        </p:txBody>
      </p:sp>
    </p:spTree>
    <p:extLst>
      <p:ext uri="{BB962C8B-B14F-4D97-AF65-F5344CB8AC3E}">
        <p14:creationId xmlns:p14="http://schemas.microsoft.com/office/powerpoint/2010/main" val="376759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2761AE-CB76-7348-829B-F0BFEFB8A0D2}"/>
              </a:ext>
            </a:extLst>
          </p:cNvPr>
          <p:cNvSpPr txBox="1"/>
          <p:nvPr/>
        </p:nvSpPr>
        <p:spPr>
          <a:xfrm>
            <a:off x="616527" y="263236"/>
            <a:ext cx="10958945" cy="4431983"/>
          </a:xfrm>
          <a:prstGeom prst="rect">
            <a:avLst/>
          </a:prstGeom>
          <a:noFill/>
        </p:spPr>
        <p:txBody>
          <a:bodyPr wrap="square" rtlCol="0">
            <a:spAutoFit/>
          </a:bodyPr>
          <a:lstStyle/>
          <a:p>
            <a:pPr algn="just"/>
            <a:r>
              <a:rPr lang="uk-UA" sz="2400" dirty="0">
                <a:latin typeface="+mj-lt"/>
              </a:rPr>
              <a:t>	</a:t>
            </a:r>
            <a:r>
              <a:rPr lang="x-none" sz="2400" dirty="0">
                <a:latin typeface="+mj-lt"/>
              </a:rPr>
              <a:t>Віртуоз танцювальних па прийшов на балет не в 6 років, а після 18. Ніхто тоді не вірив, що хлопець зможе досягти вершин, а він попри все зумів. Ще в студентські роки мріяв оживити народний академічний танок театральним дійством.</a:t>
            </a:r>
          </a:p>
          <a:p>
            <a:pPr algn="just"/>
            <a:r>
              <a:rPr lang="uk-UA" sz="2400" dirty="0">
                <a:latin typeface="+mj-lt"/>
              </a:rPr>
              <a:t>	</a:t>
            </a:r>
            <a:r>
              <a:rPr lang="x-none" sz="2400" dirty="0">
                <a:latin typeface="+mj-lt"/>
              </a:rPr>
              <a:t>Юним 18-річним хлопцем, у 1923 р., П. Вірський вступає до Одеського музично-драматичного училища, де хореографічне відділення очолював В. Пресняков.</a:t>
            </a:r>
          </a:p>
          <a:p>
            <a:pPr algn="just"/>
            <a:r>
              <a:rPr lang="uk-UA" sz="2400" dirty="0">
                <a:latin typeface="+mj-lt"/>
              </a:rPr>
              <a:t>	</a:t>
            </a:r>
            <a:r>
              <a:rPr lang="x-none" sz="2400" dirty="0">
                <a:latin typeface="+mj-lt"/>
              </a:rPr>
              <a:t>Навчання пробудило в молодому танцівникові інтерес до вивчення хореографічного фольклору, утвердило у ньому віру в безмежні можливості хореографії. Закінчивши в 1927 р. навчання в Одесі, він рік стажувався в Московському театральному технікумі у знаменитого Асафа Месерера.</a:t>
            </a:r>
          </a:p>
          <a:p>
            <a:pPr algn="just"/>
            <a:endParaRPr lang="x-none" dirty="0"/>
          </a:p>
        </p:txBody>
      </p:sp>
      <p:pic>
        <p:nvPicPr>
          <p:cNvPr id="3076" name="Picture 4" descr="Павел Вирский (Павло Вірський) - театральный деятель - биография -  театральные деятели - Кино-Театр.Ру">
            <a:extLst>
              <a:ext uri="{FF2B5EF4-FFF2-40B4-BE49-F238E27FC236}">
                <a16:creationId xmlns:a16="http://schemas.microsoft.com/office/drawing/2014/main" xmlns="" id="{25184D46-C82E-0C4E-8D4E-94B07183E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008" y="4191000"/>
            <a:ext cx="1905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xmlns="" id="{7B9AB7C2-392C-DA48-BD73-49AD54552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7845"/>
            <a:ext cx="3178653" cy="20089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xmlns="" id="{E9E95BE3-F47A-1C41-B261-3C41DF261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916" y="4695219"/>
            <a:ext cx="3024166" cy="200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E845CE-660F-9A4E-8A52-F38BCF9AFC58}"/>
              </a:ext>
            </a:extLst>
          </p:cNvPr>
          <p:cNvSpPr/>
          <p:nvPr/>
        </p:nvSpPr>
        <p:spPr>
          <a:xfrm>
            <a:off x="789709" y="513042"/>
            <a:ext cx="10238509" cy="5575052"/>
          </a:xfrm>
          <a:prstGeom prst="rect">
            <a:avLst/>
          </a:prstGeom>
        </p:spPr>
        <p:txBody>
          <a:bodyPr wrap="square">
            <a:spAutoFit/>
          </a:bodyPr>
          <a:lstStyle/>
          <a:p>
            <a:pPr indent="457200" algn="just">
              <a:lnSpc>
                <a:spcPct val="150000"/>
              </a:lnSpc>
            </a:pPr>
            <a:r>
              <a:rPr lang="x-none" sz="2400" dirty="0">
                <a:solidFill>
                  <a:srgbClr val="000000"/>
                </a:solidFill>
                <a:latin typeface="+mj-lt"/>
                <a:ea typeface="Times New Roman" panose="02020603050405020304" pitchFamily="18" charset="0"/>
              </a:rPr>
              <a:t>Починати цю діяльність йому довелось майже з нуля – український сценічний танець існував лише у вигляді вставних номерів у спектаклях українського музично-драматичного театру й одиничних опер.</a:t>
            </a:r>
            <a:endParaRPr lang="x-none" sz="2400" dirty="0">
              <a:effectLst/>
              <a:latin typeface="+mj-lt"/>
              <a:ea typeface="Times New Roman" panose="02020603050405020304" pitchFamily="18" charset="0"/>
            </a:endParaRPr>
          </a:p>
          <a:p>
            <a:pPr indent="457200" algn="just">
              <a:lnSpc>
                <a:spcPct val="150000"/>
              </a:lnSpc>
            </a:pPr>
            <a:r>
              <a:rPr lang="x-none" sz="2400" dirty="0">
                <a:solidFill>
                  <a:srgbClr val="000000"/>
                </a:solidFill>
                <a:latin typeface="+mj-lt"/>
                <a:ea typeface="Times New Roman" panose="02020603050405020304" pitchFamily="18" charset="0"/>
              </a:rPr>
              <a:t>Першим кроком Вірського на новому шляху була постановка в Одесі наприкінці 20-х років танців в опері М. Лисенка «Тарас Бульба». Сповнений емоцій і сили «Козачок» був першим запереченням безпосереднього перенесення на сцену фольклорно-танцювальних зразків у їх споконвічному вигляді. Запропонований Вірським розвиток національної танцювальної лексики на грунті класичного балету відразу зустрів визнання серед танцівників і хореографів.</a:t>
            </a:r>
            <a:endParaRPr lang="x-none"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71148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C9E0F4-79BF-9C4B-8221-469335DC6CBD}"/>
              </a:ext>
            </a:extLst>
          </p:cNvPr>
          <p:cNvSpPr txBox="1"/>
          <p:nvPr/>
        </p:nvSpPr>
        <p:spPr>
          <a:xfrm>
            <a:off x="512618" y="288090"/>
            <a:ext cx="6234546" cy="3170099"/>
          </a:xfrm>
          <a:prstGeom prst="rect">
            <a:avLst/>
          </a:prstGeom>
          <a:noFill/>
        </p:spPr>
        <p:txBody>
          <a:bodyPr wrap="square" rtlCol="0">
            <a:spAutoFit/>
          </a:bodyPr>
          <a:lstStyle/>
          <a:p>
            <a:pPr algn="just"/>
            <a:r>
              <a:rPr lang="uk-UA" sz="2000" dirty="0">
                <a:latin typeface="+mj-lt"/>
              </a:rPr>
              <a:t>	</a:t>
            </a:r>
            <a:r>
              <a:rPr lang="x-none" sz="2000" dirty="0">
                <a:latin typeface="+mj-lt"/>
              </a:rPr>
              <a:t>Працювати П. Вірський поїхав додому – в Одеський оперний театр</a:t>
            </a:r>
            <a:r>
              <a:rPr lang="uk-UA" sz="2000" dirty="0">
                <a:latin typeface="+mj-lt"/>
              </a:rPr>
              <a:t>, у</a:t>
            </a:r>
            <a:r>
              <a:rPr lang="x-none" sz="2000" dirty="0">
                <a:latin typeface="+mj-lt"/>
              </a:rPr>
              <a:t> співдружності з випускником Одеського музично-драматичного училища М. Болотовим</a:t>
            </a:r>
            <a:r>
              <a:rPr lang="uk-UA" sz="2000" dirty="0">
                <a:latin typeface="+mj-lt"/>
              </a:rPr>
              <a:t>. </a:t>
            </a:r>
            <a:r>
              <a:rPr lang="x-none" sz="2000" dirty="0">
                <a:latin typeface="+mj-lt"/>
              </a:rPr>
              <a:t>Вірський і Болотов органічно доповнювали один одного: Болотов схилявся до режисури й оригінальних пантомімічних мізансцен, Вірський мислив яскравими танцювальними образами, легко створював цікаві танці, мав тонке відчуття сучасних пластичних інтонацій</a:t>
            </a:r>
            <a:r>
              <a:rPr lang="uk-UA" sz="2000" dirty="0">
                <a:latin typeface="+mj-lt"/>
              </a:rPr>
              <a:t> </a:t>
            </a:r>
            <a:r>
              <a:rPr lang="x-none" sz="2000" dirty="0">
                <a:latin typeface="+mj-lt"/>
              </a:rPr>
              <a:t>(«Лебедине озеро», «Корсар», «Дон Кіхот»</a:t>
            </a:r>
            <a:r>
              <a:rPr lang="uk-UA" sz="2000" dirty="0">
                <a:latin typeface="+mj-lt"/>
              </a:rPr>
              <a:t>,</a:t>
            </a:r>
            <a:r>
              <a:rPr lang="x-none" sz="2000" dirty="0">
                <a:effectLst/>
                <a:latin typeface="+mj-lt"/>
              </a:rPr>
              <a:t> </a:t>
            </a:r>
            <a:r>
              <a:rPr lang="x-none" sz="2000" dirty="0">
                <a:latin typeface="+mj-lt"/>
              </a:rPr>
              <a:t>«Червоний мак»</a:t>
            </a:r>
            <a:r>
              <a:rPr lang="uk-UA" sz="2000" dirty="0">
                <a:latin typeface="+mj-lt"/>
              </a:rPr>
              <a:t>).</a:t>
            </a:r>
            <a:endParaRPr lang="x-none" sz="2000" dirty="0">
              <a:latin typeface="+mj-lt"/>
            </a:endParaRPr>
          </a:p>
        </p:txBody>
      </p:sp>
      <p:pic>
        <p:nvPicPr>
          <p:cNvPr id="4100" name="Picture 4" descr="Театр оперный (1917–1941) : Старая Одесса в фотографиях">
            <a:extLst>
              <a:ext uri="{FF2B5EF4-FFF2-40B4-BE49-F238E27FC236}">
                <a16:creationId xmlns:a16="http://schemas.microsoft.com/office/drawing/2014/main" xmlns="" id="{10F0C6D1-4185-6641-91E8-67546DD56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27" y="257666"/>
            <a:ext cx="5098473" cy="32775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26A1ED2-19FE-F940-BC70-3BEB8E399A5D}"/>
              </a:ext>
            </a:extLst>
          </p:cNvPr>
          <p:cNvSpPr txBox="1"/>
          <p:nvPr/>
        </p:nvSpPr>
        <p:spPr>
          <a:xfrm>
            <a:off x="3962401" y="3577329"/>
            <a:ext cx="8229599" cy="3139321"/>
          </a:xfrm>
          <a:prstGeom prst="rect">
            <a:avLst/>
          </a:prstGeom>
          <a:noFill/>
        </p:spPr>
        <p:txBody>
          <a:bodyPr wrap="square" rtlCol="0">
            <a:spAutoFit/>
          </a:bodyPr>
          <a:lstStyle/>
          <a:p>
            <a:pPr algn="just"/>
            <a:r>
              <a:rPr lang="uk-UA" dirty="0">
                <a:latin typeface="+mj-lt"/>
              </a:rPr>
              <a:t>	</a:t>
            </a:r>
            <a:r>
              <a:rPr lang="x-none" sz="2000" dirty="0">
                <a:latin typeface="+mj-lt"/>
              </a:rPr>
              <a:t>У 1933-1934 рр. – очолюють трупу Харківського театру ім.М.Лисенка, де ставлять «Раймонду» й «Есмеральду».</a:t>
            </a:r>
          </a:p>
          <a:p>
            <a:pPr algn="just"/>
            <a:r>
              <a:rPr lang="uk-UA" sz="2000" dirty="0">
                <a:latin typeface="+mj-lt"/>
              </a:rPr>
              <a:t>	</a:t>
            </a:r>
            <a:r>
              <a:rPr lang="x-none" sz="2000" dirty="0">
                <a:latin typeface="+mj-lt"/>
              </a:rPr>
              <a:t>У 1934-1935 рр. керують балетною трупою в Дніпр</a:t>
            </a:r>
            <a:r>
              <a:rPr lang="uk-UA" sz="2000" dirty="0">
                <a:latin typeface="+mj-lt"/>
              </a:rPr>
              <a:t>і</a:t>
            </a:r>
            <a:r>
              <a:rPr lang="x-none" sz="2000" dirty="0">
                <a:latin typeface="+mj-lt"/>
              </a:rPr>
              <a:t>, де вперше ставлять блискучий комедійний балет на сюжет «Декамерона» «Міщанин із Тоскани» (муз. В. Нахабіна), мабуть, найцікавіший балетний спектакль 30-40-х років в Україні. Вірський виконав у ньому партію розпусного абата Чапелетто. Проте все це творче розмаїття – лише преамбула до діяльності, що змінить творче обличчя Павла Вірського й визначить його місце в українській культурі.</a:t>
            </a:r>
          </a:p>
          <a:p>
            <a:endParaRPr lang="x-none" dirty="0"/>
          </a:p>
        </p:txBody>
      </p:sp>
      <p:pic>
        <p:nvPicPr>
          <p:cNvPr id="4102" name="Picture 6" descr="Харківський національний академічний театр опери та балету імені Миколи  Лисенка — Вікіпедія">
            <a:extLst>
              <a:ext uri="{FF2B5EF4-FFF2-40B4-BE49-F238E27FC236}">
                <a16:creationId xmlns:a16="http://schemas.microsoft.com/office/drawing/2014/main" xmlns="" id="{5E052D07-BD92-B143-9BDA-B05054655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7329"/>
            <a:ext cx="3954907"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5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309419-CE02-C649-BCFD-7A2E1E7253A1}"/>
              </a:ext>
            </a:extLst>
          </p:cNvPr>
          <p:cNvSpPr txBox="1"/>
          <p:nvPr/>
        </p:nvSpPr>
        <p:spPr>
          <a:xfrm>
            <a:off x="3449783" y="160384"/>
            <a:ext cx="8478982" cy="6740307"/>
          </a:xfrm>
          <a:prstGeom prst="rect">
            <a:avLst/>
          </a:prstGeom>
          <a:noFill/>
        </p:spPr>
        <p:txBody>
          <a:bodyPr wrap="square" rtlCol="0">
            <a:spAutoFit/>
          </a:bodyPr>
          <a:lstStyle/>
          <a:p>
            <a:pPr algn="just"/>
            <a:r>
              <a:rPr lang="uk-UA" dirty="0"/>
              <a:t>	</a:t>
            </a:r>
            <a:r>
              <a:rPr lang="x-none" sz="2400" dirty="0">
                <a:latin typeface="+mj-lt"/>
              </a:rPr>
              <a:t>Створений навесні того ж року Державний ансамбль народного танцю України очолюють Вірський з Болотовим. Уже в першій програмі вони пропонують яскраву театралізацію фольклорних танців, сміливо збагачують традиційну лексику українського танцю елементами класичної хореографії. Звертаючись до історії народу та його сучасності, створюють колоритні сюжетні картини – своєрідні балети-мініатюри, такі як «Українська сюїта», «Запорожці» та ін. Водночас ансамбль стає фольклорно-етнографічною лабораторією, що займається пошуком, фіксуванням і переосмисленням скарбів народного танцю і народної танцювальної музики.</a:t>
            </a:r>
          </a:p>
          <a:p>
            <a:pPr algn="just"/>
            <a:r>
              <a:rPr lang="uk-UA" sz="2400" dirty="0">
                <a:latin typeface="+mj-lt"/>
              </a:rPr>
              <a:t>	</a:t>
            </a:r>
            <a:r>
              <a:rPr lang="x-none" sz="2400" dirty="0">
                <a:latin typeface="+mj-lt"/>
              </a:rPr>
              <a:t>Величезний успіх колективу викликав аж ніяк не однозначну реакцію радянських ідеологічних органів. У час повсюдного нищення всього, що хоч віддалено можна було запідозрити в націоналізмі, ансамбль було створено як своєрідну офіційну противагу репресіям. Реальний результат виявився прямо протилежним: безсмертна міць героїчного народу вирвалася на найбільші сцени держави.</a:t>
            </a:r>
          </a:p>
        </p:txBody>
      </p:sp>
      <p:pic>
        <p:nvPicPr>
          <p:cNvPr id="6148" name="Picture 4" descr="Відомий українській ансамбль танцю Вірського виступить у Ніредьгазі ||  MUKACHEVO.NET">
            <a:extLst>
              <a:ext uri="{FF2B5EF4-FFF2-40B4-BE49-F238E27FC236}">
                <a16:creationId xmlns:a16="http://schemas.microsoft.com/office/drawing/2014/main" xmlns="" id="{DAE0CA69-ECF1-B74C-A644-2825E0AB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76329" cy="21682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ерівник ансамблю імені Вірського розповів, яку зарплату отримує танцюрист  вищої категорії у колективі / Бульвар Шоубіз">
            <a:extLst>
              <a:ext uri="{FF2B5EF4-FFF2-40B4-BE49-F238E27FC236}">
                <a16:creationId xmlns:a16="http://schemas.microsoft.com/office/drawing/2014/main" xmlns="" id="{4733DA41-412E-4E46-8D20-C26DC0E0E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4882"/>
            <a:ext cx="2890982" cy="216823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Танцюй українське: у Кропивницькому виступив ансамбль Вірського | Перша  електронна газета">
            <a:extLst>
              <a:ext uri="{FF2B5EF4-FFF2-40B4-BE49-F238E27FC236}">
                <a16:creationId xmlns:a16="http://schemas.microsoft.com/office/drawing/2014/main" xmlns="" id="{C5BC54E9-C902-B74D-90F7-6E6E2AACE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89764"/>
            <a:ext cx="3273434" cy="216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9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CFC403-3375-964D-BDF2-1FF51DE12984}"/>
              </a:ext>
            </a:extLst>
          </p:cNvPr>
          <p:cNvSpPr txBox="1"/>
          <p:nvPr/>
        </p:nvSpPr>
        <p:spPr>
          <a:xfrm>
            <a:off x="200890" y="-125820"/>
            <a:ext cx="6795655" cy="7109639"/>
          </a:xfrm>
          <a:prstGeom prst="rect">
            <a:avLst/>
          </a:prstGeom>
          <a:noFill/>
        </p:spPr>
        <p:txBody>
          <a:bodyPr wrap="square" rtlCol="0">
            <a:spAutoFit/>
          </a:bodyPr>
          <a:lstStyle/>
          <a:p>
            <a:pPr algn="just"/>
            <a:r>
              <a:rPr lang="uk-UA" dirty="0"/>
              <a:t>	</a:t>
            </a:r>
            <a:r>
              <a:rPr lang="x-none" sz="2400" dirty="0">
                <a:latin typeface="+mj-lt"/>
              </a:rPr>
              <a:t>За роки роботи в Ансамблі народного танцю України Вірський поставив близько ста окремих номерів. Причому Павло Вірський інтерпретував тільки український фольклор і тільки на його основі створював масові яскраві хореографічні полотна і проникливі ліричні, героїчні або гумористичні танцювальні мініатюри. Навіть такі, здавалося б, номери-одноденки, як «Моряки флотилії» «Радянська Україна», «Кукурудза», «Ми пам'ятаємо» чи «Бухенвальдський набат», – залишалися безумовно українськими за музикою, хореографічною лексикою, світобаченням. Майже піввіку не сходять зі сцени іскрометний «Повзунець», лубочні «Ляльки», до сліз щемливі «Чумацькі радощі», «Одна пара чобіт на вісім ніг» та ін. Фінальний «Гопак», що став візитною карткою ансамблю, півстоліття викликає бурхливі овації в найбільших концертних залах планети.</a:t>
            </a:r>
          </a:p>
        </p:txBody>
      </p:sp>
      <p:pic>
        <p:nvPicPr>
          <p:cNvPr id="7170" name="Picture 2" descr="Ансамбль Вірського, яким захоплювався Сальвадор Далі, 12 жовтня приїде у  Вінницю (Фото+Відео) | Всі Новини Вінниці">
            <a:extLst>
              <a:ext uri="{FF2B5EF4-FFF2-40B4-BE49-F238E27FC236}">
                <a16:creationId xmlns:a16="http://schemas.microsoft.com/office/drawing/2014/main" xmlns="" id="{3DADAF73-731D-5D40-A115-D7B36F4E8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45" y="1323109"/>
            <a:ext cx="5228913" cy="30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1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0118313-0864-044A-803B-DDAAB2C5F624}"/>
              </a:ext>
            </a:extLst>
          </p:cNvPr>
          <p:cNvSpPr/>
          <p:nvPr/>
        </p:nvSpPr>
        <p:spPr>
          <a:xfrm>
            <a:off x="290946" y="405864"/>
            <a:ext cx="5971308" cy="6046271"/>
          </a:xfrm>
          <a:prstGeom prst="rect">
            <a:avLst/>
          </a:prstGeom>
        </p:spPr>
        <p:txBody>
          <a:bodyPr wrap="square">
            <a:spAutoFit/>
          </a:bodyPr>
          <a:lstStyle/>
          <a:p>
            <a:pPr indent="457200" algn="just">
              <a:lnSpc>
                <a:spcPct val="150000"/>
              </a:lnSpc>
            </a:pPr>
            <a:r>
              <a:rPr lang="x-none" sz="2000" dirty="0">
                <a:solidFill>
                  <a:srgbClr val="000000"/>
                </a:solidFill>
                <a:latin typeface="+mj-lt"/>
                <a:ea typeface="Times New Roman" panose="02020603050405020304" pitchFamily="18" charset="0"/>
              </a:rPr>
              <a:t>Творчість Павла Вірського синтезувала досягнення кількох поколінь українських хореографів у сфері сценічної інтерпретації народного танцю. Він завжди спирався на традиції. Але традиції сприймав творчо, збагачуючи їх досвідом фахового класичного танцівника й талановитого багатопланового хореографа.</a:t>
            </a:r>
            <a:endParaRPr lang="x-none" sz="2000" dirty="0">
              <a:effectLst/>
              <a:latin typeface="+mj-lt"/>
              <a:ea typeface="Times New Roman" panose="02020603050405020304" pitchFamily="18" charset="0"/>
            </a:endParaRPr>
          </a:p>
          <a:p>
            <a:pPr indent="457200" algn="just">
              <a:lnSpc>
                <a:spcPct val="150000"/>
              </a:lnSpc>
            </a:pPr>
            <a:r>
              <a:rPr lang="x-none" sz="2000" dirty="0">
                <a:solidFill>
                  <a:srgbClr val="000000"/>
                </a:solidFill>
                <a:latin typeface="+mj-lt"/>
                <a:ea typeface="Times New Roman" panose="02020603050405020304" pitchFamily="18" charset="0"/>
              </a:rPr>
              <a:t>Павло Вірський помер 5 липня 1975 p., щойно відзначивши своє 70-ліття, сповнений творчих сил і планів. Мине ще два роки, перш ніж ансамбль, який ледь не з моменту виникнення називали «ансамблем Вірського», одержить право офіційно носити ім'я свого творця.</a:t>
            </a:r>
            <a:endParaRPr lang="x-none" sz="2000" dirty="0">
              <a:effectLst/>
              <a:latin typeface="+mj-lt"/>
              <a:ea typeface="Times New Roman" panose="02020603050405020304" pitchFamily="18" charset="0"/>
            </a:endParaRPr>
          </a:p>
        </p:txBody>
      </p:sp>
      <p:pic>
        <p:nvPicPr>
          <p:cNvPr id="5122" name="Picture 2" descr="День народження балетмейстера Павла Вірського">
            <a:extLst>
              <a:ext uri="{FF2B5EF4-FFF2-40B4-BE49-F238E27FC236}">
                <a16:creationId xmlns:a16="http://schemas.microsoft.com/office/drawing/2014/main" xmlns="" id="{BDD098F5-8A55-F845-9E81-BAB5FD234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424" y="1402668"/>
            <a:ext cx="5587576" cy="371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8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0A06C0-88A1-4A48-9CEF-1DB0565D3EF6}"/>
              </a:ext>
            </a:extLst>
          </p:cNvPr>
          <p:cNvSpPr txBox="1"/>
          <p:nvPr/>
        </p:nvSpPr>
        <p:spPr>
          <a:xfrm>
            <a:off x="2698229" y="1618937"/>
            <a:ext cx="7120328" cy="3416320"/>
          </a:xfrm>
          <a:prstGeom prst="rect">
            <a:avLst/>
          </a:prstGeom>
          <a:noFill/>
        </p:spPr>
        <p:txBody>
          <a:bodyPr wrap="square" rtlCol="0">
            <a:spAutoFit/>
          </a:bodyPr>
          <a:lstStyle/>
          <a:p>
            <a:pPr algn="ctr"/>
            <a:r>
              <a:rPr lang="uk-UA" dirty="0">
                <a:latin typeface="+mj-lt"/>
              </a:rPr>
              <a:t>СПИСОК ВИКОРИСТАНИХ ДЖЕРЕЛ</a:t>
            </a:r>
            <a:endParaRPr lang="x-none" dirty="0">
              <a:latin typeface="+mj-lt"/>
            </a:endParaRPr>
          </a:p>
          <a:p>
            <a:r>
              <a:rPr lang="uk-UA" dirty="0">
                <a:latin typeface="+mj-lt"/>
              </a:rPr>
              <a:t> </a:t>
            </a:r>
            <a:endParaRPr lang="x-none" dirty="0">
              <a:latin typeface="+mj-lt"/>
            </a:endParaRPr>
          </a:p>
          <a:p>
            <a:pPr algn="just"/>
            <a:r>
              <a:rPr lang="en-GB" dirty="0">
                <a:latin typeface="+mj-lt"/>
              </a:rPr>
              <a:t>1. [</a:t>
            </a:r>
            <a:r>
              <a:rPr lang="en-GB" dirty="0" err="1">
                <a:latin typeface="+mj-lt"/>
              </a:rPr>
              <a:t>Електронний</a:t>
            </a:r>
            <a:r>
              <a:rPr lang="en-GB" dirty="0">
                <a:latin typeface="+mj-lt"/>
              </a:rPr>
              <a:t> ресурс]. – </a:t>
            </a:r>
            <a:r>
              <a:rPr lang="en-GB" dirty="0" err="1">
                <a:latin typeface="+mj-lt"/>
              </a:rPr>
              <a:t>Режим</a:t>
            </a:r>
            <a:r>
              <a:rPr lang="en-GB" dirty="0">
                <a:latin typeface="+mj-lt"/>
              </a:rPr>
              <a:t> </a:t>
            </a:r>
            <a:r>
              <a:rPr lang="en-GB" dirty="0" err="1">
                <a:latin typeface="+mj-lt"/>
              </a:rPr>
              <a:t>доступу</a:t>
            </a:r>
            <a:r>
              <a:rPr lang="en-GB" dirty="0">
                <a:latin typeface="+mj-lt"/>
              </a:rPr>
              <a:t>: http://</a:t>
            </a:r>
            <a:r>
              <a:rPr lang="en-GB" dirty="0" err="1">
                <a:latin typeface="+mj-lt"/>
              </a:rPr>
              <a:t>www.ounb.km.ua</a:t>
            </a:r>
            <a:r>
              <a:rPr lang="en-GB" dirty="0">
                <a:latin typeface="+mj-lt"/>
              </a:rPr>
              <a:t>/</a:t>
            </a:r>
            <a:r>
              <a:rPr lang="en-GB" dirty="0" err="1">
                <a:latin typeface="+mj-lt"/>
              </a:rPr>
              <a:t>vistavki</a:t>
            </a:r>
            <a:r>
              <a:rPr lang="en-GB" dirty="0">
                <a:latin typeface="+mj-lt"/>
              </a:rPr>
              <a:t>/</a:t>
            </a:r>
            <a:r>
              <a:rPr lang="en-GB" dirty="0" err="1">
                <a:latin typeface="+mj-lt"/>
              </a:rPr>
              <a:t>virsky</a:t>
            </a:r>
            <a:r>
              <a:rPr lang="en-GB" dirty="0">
                <a:latin typeface="+mj-lt"/>
              </a:rPr>
              <a:t>/</a:t>
            </a:r>
            <a:r>
              <a:rPr lang="en-GB" dirty="0" err="1">
                <a:latin typeface="+mj-lt"/>
              </a:rPr>
              <a:t>index.php</a:t>
            </a:r>
            <a:endParaRPr lang="x-none" dirty="0">
              <a:latin typeface="+mj-lt"/>
            </a:endParaRPr>
          </a:p>
          <a:p>
            <a:pPr algn="just"/>
            <a:r>
              <a:rPr lang="en-GB" dirty="0">
                <a:latin typeface="+mj-lt"/>
              </a:rPr>
              <a:t>2. [</a:t>
            </a:r>
            <a:r>
              <a:rPr lang="en-GB" dirty="0" err="1">
                <a:latin typeface="+mj-lt"/>
              </a:rPr>
              <a:t>Електронний</a:t>
            </a:r>
            <a:r>
              <a:rPr lang="en-GB" dirty="0">
                <a:latin typeface="+mj-lt"/>
              </a:rPr>
              <a:t> ресурс]. – </a:t>
            </a:r>
            <a:r>
              <a:rPr lang="en-GB" dirty="0" err="1">
                <a:latin typeface="+mj-lt"/>
              </a:rPr>
              <a:t>Режим</a:t>
            </a:r>
            <a:r>
              <a:rPr lang="en-GB" dirty="0">
                <a:latin typeface="+mj-lt"/>
              </a:rPr>
              <a:t> </a:t>
            </a:r>
            <a:r>
              <a:rPr lang="en-GB" dirty="0" err="1">
                <a:latin typeface="+mj-lt"/>
              </a:rPr>
              <a:t>доступу</a:t>
            </a:r>
            <a:r>
              <a:rPr lang="en-GB" dirty="0">
                <a:latin typeface="+mj-lt"/>
              </a:rPr>
              <a:t>:  </a:t>
            </a:r>
            <a:r>
              <a:rPr lang="en-GB" dirty="0">
                <a:latin typeface="+mj-lt"/>
                <a:hlinkClick r:id="rId2">
                  <a:extLst>
                    <a:ext uri="{A12FA001-AC4F-418D-AE19-62706E023703}">
                      <ahyp:hlinkClr xmlns:ahyp="http://schemas.microsoft.com/office/drawing/2018/hyperlinkcolor" xmlns="" val="tx"/>
                    </a:ext>
                  </a:extLst>
                </a:hlinkClick>
              </a:rPr>
              <a:t>https://uain.press/blogs/pavlo-virskyj-zasnovnyk-natsionalnogo-akademichnogo-ansamblyu-narodnogo-tantsyu-ukrayiny-1183537</a:t>
            </a:r>
            <a:endParaRPr lang="uk-UA" dirty="0">
              <a:latin typeface="+mj-lt"/>
            </a:endParaRPr>
          </a:p>
          <a:p>
            <a:pPr algn="just"/>
            <a:r>
              <a:rPr lang="uk-UA" dirty="0">
                <a:latin typeface="+mj-lt"/>
              </a:rPr>
              <a:t>3. </a:t>
            </a:r>
            <a:r>
              <a:rPr lang="en-GB" dirty="0">
                <a:latin typeface="+mj-lt"/>
              </a:rPr>
              <a:t>[</a:t>
            </a:r>
            <a:r>
              <a:rPr lang="en-GB" dirty="0" err="1">
                <a:latin typeface="+mj-lt"/>
              </a:rPr>
              <a:t>Електронний</a:t>
            </a:r>
            <a:r>
              <a:rPr lang="en-GB" dirty="0">
                <a:latin typeface="+mj-lt"/>
              </a:rPr>
              <a:t> ресурс]. – </a:t>
            </a:r>
            <a:r>
              <a:rPr lang="en-GB" dirty="0" err="1">
                <a:latin typeface="+mj-lt"/>
              </a:rPr>
              <a:t>Режим</a:t>
            </a:r>
            <a:r>
              <a:rPr lang="en-GB" dirty="0">
                <a:latin typeface="+mj-lt"/>
              </a:rPr>
              <a:t> </a:t>
            </a:r>
            <a:r>
              <a:rPr lang="en-GB" dirty="0" err="1">
                <a:latin typeface="+mj-lt"/>
              </a:rPr>
              <a:t>доступу</a:t>
            </a:r>
            <a:r>
              <a:rPr lang="en-GB" dirty="0">
                <a:latin typeface="+mj-lt"/>
              </a:rPr>
              <a:t>:  </a:t>
            </a:r>
            <a:r>
              <a:rPr lang="uk-UA" dirty="0" err="1">
                <a:latin typeface="+mj-lt"/>
              </a:rPr>
              <a:t>https</a:t>
            </a:r>
            <a:r>
              <a:rPr lang="uk-UA" dirty="0">
                <a:latin typeface="+mj-lt"/>
              </a:rPr>
              <a:t>://</a:t>
            </a:r>
            <a:r>
              <a:rPr lang="uk-UA" dirty="0" err="1">
                <a:latin typeface="+mj-lt"/>
              </a:rPr>
              <a:t>persha.kr.ua</a:t>
            </a:r>
            <a:r>
              <a:rPr lang="uk-UA" dirty="0">
                <a:latin typeface="+mj-lt"/>
              </a:rPr>
              <a:t>/</a:t>
            </a:r>
            <a:r>
              <a:rPr lang="uk-UA" dirty="0" err="1">
                <a:latin typeface="+mj-lt"/>
              </a:rPr>
              <a:t>news</a:t>
            </a:r>
            <a:r>
              <a:rPr lang="uk-UA" dirty="0">
                <a:latin typeface="+mj-lt"/>
              </a:rPr>
              <a:t>/</a:t>
            </a:r>
            <a:r>
              <a:rPr lang="uk-UA" dirty="0" err="1">
                <a:latin typeface="+mj-lt"/>
              </a:rPr>
              <a:t>showbiz</a:t>
            </a:r>
            <a:r>
              <a:rPr lang="uk-UA" dirty="0">
                <a:latin typeface="+mj-lt"/>
              </a:rPr>
              <a:t>/177053-tantsyuj-ukrayinske-u-kropyvnytskomu-vystupyv-ansambl-virskogo/</a:t>
            </a:r>
            <a:endParaRPr lang="x-none" dirty="0">
              <a:latin typeface="+mj-lt"/>
            </a:endParaRPr>
          </a:p>
          <a:p>
            <a:pPr algn="just"/>
            <a:endParaRPr lang="x-none" dirty="0">
              <a:latin typeface="+mj-lt"/>
            </a:endParaRPr>
          </a:p>
          <a:p>
            <a:endParaRPr lang="x-none" dirty="0"/>
          </a:p>
        </p:txBody>
      </p:sp>
    </p:spTree>
    <p:extLst>
      <p:ext uri="{BB962C8B-B14F-4D97-AF65-F5344CB8AC3E}">
        <p14:creationId xmlns:p14="http://schemas.microsoft.com/office/powerpoint/2010/main" val="3595583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195</Words>
  <Application>Microsoft Office PowerPoint</Application>
  <PresentationFormat>Довільний</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9</vt:i4>
      </vt:variant>
    </vt:vector>
  </HeadingPairs>
  <TitlesOfParts>
    <vt:vector size="10" baseType="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Andriyan Khomyn</dc:creator>
  <cp:lastModifiedBy>Admin</cp:lastModifiedBy>
  <cp:revision>18</cp:revision>
  <dcterms:created xsi:type="dcterms:W3CDTF">2022-01-30T13:07:43Z</dcterms:created>
  <dcterms:modified xsi:type="dcterms:W3CDTF">2022-02-01T13:16:39Z</dcterms:modified>
</cp:coreProperties>
</file>