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73" r:id="rId5"/>
    <p:sldId id="267" r:id="rId6"/>
    <p:sldId id="266" r:id="rId7"/>
    <p:sldId id="265" r:id="rId8"/>
    <p:sldId id="269" r:id="rId9"/>
    <p:sldId id="268" r:id="rId10"/>
    <p:sldId id="270" r:id="rId11"/>
    <p:sldId id="257" r:id="rId12"/>
    <p:sldId id="271" r:id="rId13"/>
    <p:sldId id="259" r:id="rId14"/>
    <p:sldId id="272" r:id="rId15"/>
    <p:sldId id="274" r:id="rId16"/>
    <p:sldId id="260" r:id="rId17"/>
    <p:sldId id="275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77" d="100"/>
          <a:sy n="77" d="100"/>
        </p:scale>
        <p:origin x="-10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DFBDC3-5AF1-4492-BCBB-A5BBA10E676F}" type="datetimeFigureOut">
              <a:rPr lang="uk-UA" smtClean="0"/>
              <a:t>19.02.2021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A51C29-4EF8-4067-860D-7796E68C831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університет фізич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84947"/>
            <a:ext cx="1618803" cy="109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Результат пошуку зображень за запитом львівський державний університет фізичної культур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7" name="AutoShape 4" descr="Результат пошуку зображень за запитом львівський державний університет фізичної культур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8" name="AutoShape 6" descr="Результат пошуку зображень за запитом львівський державний університет фізичної культур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9" name="AutoShape 8" descr="Результат пошуку зображень за запитом львівський державний університет фізичної культур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1259632" y="7937"/>
            <a:ext cx="7632847" cy="1980903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3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Львівський державний університет фізичної культури ім. Івана </a:t>
            </a:r>
            <a:r>
              <a:rPr lang="uk-UA" sz="33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Боберського</a:t>
            </a:r>
            <a:r>
              <a:rPr lang="uk-UA" sz="33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3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300" b="1" i="1" dirty="0" smtClean="0">
                <a:latin typeface="Times New Roman" pitchFamily="18" charset="0"/>
                <a:cs typeface="Times New Roman" pitchFamily="18" charset="0"/>
              </a:rPr>
            </a:br>
            <a:endParaRPr lang="uk-UA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 descr="https://scontent.flwo1-1.fna.fbcdn.net/v/t31.0-8/19055010_1372217826189236_3363479139935776366_o.jpg?_nc_cat=101&amp;_nc_ohc=Zy7miWBxnFYAX8rid4e&amp;_nc_ht=scontent.flwo1-1.fna&amp;oh=2482d12e90f72dd9ae6726d16d72988d&amp;oe=5EC4A9B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3999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58367" y="4941168"/>
            <a:ext cx="2555775" cy="15567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Підготувала: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д-р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екон</a:t>
            </a:r>
            <a:r>
              <a:rPr lang="uk-UA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</a:t>
            </a:r>
            <a:r>
              <a:rPr lang="uk-UA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аук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проф., 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зав. 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кафедри економіки та менеджменту </a:t>
            </a:r>
          </a:p>
          <a:p>
            <a:pPr algn="ctr"/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Павленчик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Н.Ф.</a:t>
            </a:r>
            <a:endParaRPr lang="uk-UA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Увага! Звільнення лікаря-терапевта дільничного! – Міська поліклініка №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5" y="2996953"/>
            <a:ext cx="3857118" cy="385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606" y="1340768"/>
            <a:ext cx="8788882" cy="4392488"/>
          </a:xfrm>
        </p:spPr>
        <p:txBody>
          <a:bodyPr>
            <a:noAutofit/>
          </a:bodyPr>
          <a:lstStyle/>
          <a:p>
            <a:pPr algn="ctr"/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Сміливість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риса характеру, яка дозволяє студентам бути відданими якісному та сумлінному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навчанню,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навіть якщо є ризик отримати негативні наслідки чи зазнати удару у відповідь.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1 9"/>
          <p:cNvSpPr/>
          <p:nvPr/>
        </p:nvSpPr>
        <p:spPr>
          <a:xfrm rot="20933329">
            <a:off x="265772" y="266751"/>
            <a:ext cx="3542019" cy="1584176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Відвага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606" y="1701303"/>
            <a:ext cx="89338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Трансформувати розмови про цінності в активну дію та відстоювати їх, зіткнувшись із тиском з боку інших чи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їх,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відмінними від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власних, поглядами.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79912" y="116632"/>
            <a:ext cx="4932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всупереч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страху.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У МОН перевірятимуть наукові роботи на плагіат ідей - Чернівці, Чернівецька  область - новини в газеті Версі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" y="7937"/>
            <a:ext cx="1929408" cy="14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7344816" cy="14896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Дотримання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академічної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доброчесності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науково-педагогічними працівниками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передбачає:</a:t>
            </a:r>
            <a:b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928992" cy="5184576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посилання на джерела інформації у разі використання ідей, тверджень, відомостей;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дотримання норм законодавства про авторське право;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надання достовірної інформації про результати досліджень та власну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науково-педагогічну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педагогічну або творчу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об’єктивне оцінювання результатів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навчання;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за дотриманням академічної доброчесності здобувачами освіти.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4" name="AutoShape 2" descr="Презентация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Презентация PowerP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Презентация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9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882"/>
            <a:ext cx="8960783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Дотримання академічної доброчесності здобувачами освіти передбачає:</a:t>
            </a:r>
            <a:b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24744"/>
            <a:ext cx="9109501" cy="518457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/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самостійне виконання навчальних завдань, </a:t>
            </a:r>
            <a:r>
              <a:rPr lang="uk-UA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поточного та підсумкового контролю результатів навчання (для осіб з особливим освітніми потребами ця вимога застосовується з урахуванням їх індивідуальних потреб і можливостей);</a:t>
            </a:r>
          </a:p>
          <a:p>
            <a:pPr lvl="0" algn="just"/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посилання на джерела інформації у разі використання ідей, тверджень, відомостей;</a:t>
            </a:r>
          </a:p>
          <a:p>
            <a:pPr lvl="0" algn="just"/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дотримання норм законодавства про авторське право;</a:t>
            </a:r>
          </a:p>
          <a:p>
            <a:pPr lvl="0" algn="just"/>
            <a:r>
              <a:rPr lang="uk-UA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надання достовірної інформації про результати власної навчальної (наукової, творчої) діяльності.</a:t>
            </a:r>
          </a:p>
          <a:p>
            <a:pPr algn="just"/>
            <a:endParaRPr lang="uk-UA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056784" cy="10527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Порушенням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академічної доброчесності вважається:</a:t>
            </a:r>
            <a:b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268760"/>
            <a:ext cx="8928992" cy="5256584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академічний </a:t>
            </a:r>
            <a:r>
              <a:rPr lang="uk-U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плагіат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оприлюднення (частково або повністю) наукових (творчих) результатів, отриманих іншими особами, як результатів власного дослідження (творчості), та/або відтворення опублікованих текстів (оприлюднених творів мистецтва) інших авторів без зазначення авторства; формою академічного плагіату є </a:t>
            </a:r>
            <a:r>
              <a:rPr lang="uk-UA" sz="2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самоплагіат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полягає у відтворенні без посилання на джерело інформації власних раніше опублікованих текстів;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фабрикація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фальсифікація результатів досліджень, посилань, або будь-яких інших даних, що стосуються освітнього процесу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альсифікація - 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свідома 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зміна чи модифікація вже наявних даних, що 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стосуються 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освітнього процесу чи наукових 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досліджень;</a:t>
            </a:r>
            <a:endParaRPr lang="uk-UA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У МОН перевірятимуть наукові роботи на плагіат ідей - Чернівці, Чернівецька  область - новини в газеті Версії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92" y="-26567"/>
            <a:ext cx="1929408" cy="14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5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Академічна доброчесність ⋆ БІБЛІОТЕКА ІЗМАЇЛЬСЬКОГО ДЕРЖАВНОГО  ГУМАНІТАРНОГО УНІВЕРСИТЕ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89040"/>
            <a:ext cx="595692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234" y="0"/>
            <a:ext cx="8928992" cy="5904656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обман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надання завідомо неправдивої інформації стосовно власної освітньої (наукової, творчої) діяльності чи організації освітньої процесу;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списування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використання без відповідного дозволу зовнішніх джерел інформації під час оцінювання результатів навчання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необ’єктивне оцінювання 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свідоме 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завищення або заниження оцінки 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результатів навчання </a:t>
            </a: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здобувачів 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uk-UA" sz="2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хабарництво</a:t>
            </a:r>
            <a:r>
              <a:rPr lang="uk-UA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надання (отримання) учасником освітнього процесу чи пропозиція щодо надання (отримання) коштів, майна чи послуг матеріального або нематеріального характеру з метою отримання неправомірної вигоди в освітньому процесі.</a:t>
            </a:r>
            <a:endParaRPr lang="uk-UA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06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Відповідальність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порушення академічної доброчесності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9144000" cy="57606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науково-педагогічні працівники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закладів освіти можуть бути 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притягнені </a:t>
            </a: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такої академічної відповідальності</a:t>
            </a:r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присудженні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присвоєнні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вченого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присудженого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присвоєного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вченого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присудженні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присудженого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педагогічного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звання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кваліфікаційної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брати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участь у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законом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займати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законом посади.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1"/>
            <a:ext cx="9144000" cy="39604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здобувачі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 можуть бути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притягнені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такої академічної відповідальності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повторне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проходження відповідного освітнього компонента освітньої програми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відрахування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із закладу освіти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академічної стипендії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наданих </a:t>
            </a: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закладом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освіти пільг з </a:t>
            </a: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оплати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навчання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Що таке академічна доброчесність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36389"/>
            <a:ext cx="4644008" cy="30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4342" name="Picture 6" descr="Як тварини спілкуються презентация, до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22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916832"/>
            <a:ext cx="8136904" cy="4392488"/>
          </a:xfrm>
        </p:spPr>
        <p:txBody>
          <a:bodyPr>
            <a:normAutofit/>
          </a:bodyPr>
          <a:lstStyle/>
          <a:p>
            <a:pPr algn="ctr"/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Нормативно-правове 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 </a:t>
            </a:r>
            <a:endParaRPr lang="uk-UA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 «Про освіту» 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 «Про вищу освіту» </a:t>
            </a: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Положення </a:t>
            </a:r>
            <a:r>
              <a:rPr lang="uk-UA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академічну доброчесність 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ЛДУФК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ім. І.</a:t>
            </a:r>
            <a:r>
              <a:rPr lang="uk-UA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Боберського</a:t>
            </a:r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0811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</a:t>
            </a:r>
            <a:r>
              <a:rPr lang="uk-UA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Львівському державному університеті фізичної культури ім. Івана </a:t>
            </a:r>
            <a:r>
              <a:rPr lang="uk-UA" sz="3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Боберського</a:t>
            </a:r>
            <a:endParaRPr lang="uk-UA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Академічна доброчесн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13176"/>
            <a:ext cx="413995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8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5400600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Згідно Закону 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 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 освіту» </a:t>
            </a:r>
            <a:endParaRPr lang="uk-UA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сукупність етичних принципів та визначених законом правил, якими мають керуватися учасники освітнього процесу під час навчання, викладання та провадження наукової (творчої) діяльності з метою забезпечення довіри до результатів навчання та/або наукових (творчих)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42)</a:t>
            </a:r>
          </a:p>
          <a:p>
            <a:pPr algn="just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0811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</a:t>
            </a:r>
            <a:endParaRPr lang="uk-UA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Зверніть увагу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8" y="1052736"/>
            <a:ext cx="211455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84976" cy="39604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Академічна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доброчесність означає, що в процесі навчання чи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досліджень, студенти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викладачі та науковці керуються, передусім, принципами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чесності, чесної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праці та навчання. </a:t>
            </a: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Плагіат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списування, несанкціоноване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використання чужих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напрацювань є неприйнятним і жодним чином не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підтримується в спільноті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uk-UA" sz="11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0811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Академічна доброчесність</a:t>
            </a:r>
            <a:endParaRPr lang="uk-UA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Інформація за формою відображення буває. Інформація: види і форми. За  способами сприйня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8173"/>
            <a:ext cx="3347864" cy="224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вага! Звільнення лікаря-терапевта дільничного! – Міська поліклініка №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18" y="3499314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871" y="1340768"/>
            <a:ext cx="8913625" cy="4392488"/>
          </a:xfrm>
        </p:spPr>
        <p:txBody>
          <a:bodyPr>
            <a:normAutofit/>
          </a:bodyPr>
          <a:lstStyle/>
          <a:p>
            <a:pPr algn="just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-99392"/>
            <a:ext cx="7772400" cy="1008111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uk-UA" sz="4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Цінності академічної доброчесності</a:t>
            </a:r>
            <a:endParaRPr lang="uk-UA" sz="4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но 1 5"/>
          <p:cNvSpPr/>
          <p:nvPr/>
        </p:nvSpPr>
        <p:spPr>
          <a:xfrm rot="19866396">
            <a:off x="14911" y="1579267"/>
            <a:ext cx="3583492" cy="2115288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Чесність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203849" y="1628800"/>
            <a:ext cx="5932876" cy="100811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871" y="3899146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Здобуваючи знання, і студенти, і викладачі мають бути чесними самі із собою та одне з одним. </a:t>
            </a: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Чесність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– обов’язкова основа викладання, навчання, дослідження 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1344601"/>
            <a:ext cx="648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Інтелектуальна та особиста в процесі здобуття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знань,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навчання, викладання, проведення досліджень та виконання професійних обов'язків. </a:t>
            </a:r>
          </a:p>
        </p:txBody>
      </p:sp>
    </p:spTree>
    <p:extLst>
      <p:ext uri="{BB962C8B-B14F-4D97-AF65-F5344CB8AC3E}">
        <p14:creationId xmlns:p14="http://schemas.microsoft.com/office/powerpoint/2010/main" val="4109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Увага! Звільнення лікаря-терапевта дільничного! – Міська поліклініка №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" y="3135447"/>
            <a:ext cx="3704018" cy="370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27055"/>
            <a:ext cx="9144000" cy="46805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Професорсько-викладацький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склад – ставить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зрозумілі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прозору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студента, а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підходять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чесно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ретельно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Довіра дозволяє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співпрацювати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ділитися інформацією, вільно обмінюватися ідеями, не боячись за те, що нашу роботу хтось вкраде,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кар’єра – перерветься, а </a:t>
            </a:r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репутація </a:t>
            </a:r>
            <a:r>
              <a:rPr lang="uk-UA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погіршиться.</a:t>
            </a:r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8"/>
          <p:cNvSpPr/>
          <p:nvPr/>
        </p:nvSpPr>
        <p:spPr>
          <a:xfrm rot="19982507">
            <a:off x="133790" y="116362"/>
            <a:ext cx="3018731" cy="1996315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Довіра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-64817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Довіра заохочує вільну комунікацію та обмін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ідеями,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які сприяють реалізації наукового пошуку.</a:t>
            </a:r>
          </a:p>
          <a:p>
            <a:pPr algn="ctr"/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6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Увага! Звільнення лікаря-терапевта дільничного! – Міська поліклініка №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746271" cy="37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7920880" cy="2880320"/>
          </a:xfrm>
        </p:spPr>
        <p:txBody>
          <a:bodyPr>
            <a:normAutofit/>
          </a:bodyPr>
          <a:lstStyle/>
          <a:p>
            <a:pPr algn="just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/>
          </a:p>
        </p:txBody>
      </p:sp>
      <p:sp>
        <p:nvSpPr>
          <p:cNvPr id="7" name="Пятно 1 6"/>
          <p:cNvSpPr/>
          <p:nvPr/>
        </p:nvSpPr>
        <p:spPr>
          <a:xfrm rot="20301119">
            <a:off x="478" y="410052"/>
            <a:ext cx="5304310" cy="1518030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Справедливість 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8852" y="42278"/>
            <a:ext cx="46450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Справедливе ставлення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у співпраці  студентів, викладачів та адміністрації.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96845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Правильна та об’єктивна реакція на нечесну поведінку чи порушення академічної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доброчесності.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поводяться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справедливо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одним,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свою роботу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чесно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Професорсько-викладацький склад чинить справедливо по відношенню до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студентів,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якщо чітко окреслює очікувані результати, вчасно реагує на прояви нечесності, незмінно підтримує принципи академічної доброчесності та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демонструє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їх на власному прикладі. </a:t>
            </a:r>
          </a:p>
        </p:txBody>
      </p:sp>
    </p:spTree>
    <p:extLst>
      <p:ext uri="{BB962C8B-B14F-4D97-AF65-F5344CB8AC3E}">
        <p14:creationId xmlns:p14="http://schemas.microsoft.com/office/powerpoint/2010/main" val="5619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Увага! Звільнення лікаря-терапевта дільничного! – Міська поліклініка №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4" y="3687018"/>
            <a:ext cx="3136204" cy="31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920880" cy="4392488"/>
          </a:xfrm>
        </p:spPr>
        <p:txBody>
          <a:bodyPr>
            <a:normAutofit/>
          </a:bodyPr>
          <a:lstStyle/>
          <a:p>
            <a:pPr algn="just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1200" dirty="0"/>
          </a:p>
        </p:txBody>
      </p:sp>
      <p:sp>
        <p:nvSpPr>
          <p:cNvPr id="8" name="Пятно 1 7"/>
          <p:cNvSpPr/>
          <p:nvPr/>
        </p:nvSpPr>
        <p:spPr>
          <a:xfrm rot="20145897">
            <a:off x="114608" y="128578"/>
            <a:ext cx="2880320" cy="1705572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Повага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7854" y="102144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Поважати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зважати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ідеї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4420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Повага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взаємною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демонструють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коли вони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цінують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будучи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активними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участь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обговореннях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вислуховуючи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Професорсько-викладацький склад декларує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коли серйозно сприймає ідеї студентів, визнаючи їх як особистостей, допомагаючи їм у розвитку цих ідей, надаючи повноцінні та чесні відгуки на їх роботу, цінуючи їх точку зору та поставлені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цілі.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Увага! Звільнення лікаря-терапевта дільничного! – Міська поліклініка №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634" y="3355709"/>
            <a:ext cx="3594366" cy="35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7704856" cy="4104456"/>
          </a:xfrm>
        </p:spPr>
        <p:txBody>
          <a:bodyPr>
            <a:noAutofit/>
          </a:bodyPr>
          <a:lstStyle/>
          <a:p>
            <a:pPr algn="just"/>
            <a:endParaRPr lang="uk-UA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Кожен учасник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академічної спільноти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– студент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представник професорсько-викладацького складу та адміністрації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, несуть відповідальність за дотримання принципів академічної доброчесності під час навчання, викладання та здійснення наукових досліджень.</a:t>
            </a:r>
          </a:p>
        </p:txBody>
      </p:sp>
      <p:sp>
        <p:nvSpPr>
          <p:cNvPr id="11" name="Пятно 1 10"/>
          <p:cNvSpPr/>
          <p:nvPr/>
        </p:nvSpPr>
        <p:spPr>
          <a:xfrm rot="19852209">
            <a:off x="-212153" y="618152"/>
            <a:ext cx="5343750" cy="1776742"/>
          </a:xfrm>
          <a:prstGeom prst="irregularSeal1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1663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доброчесності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особистий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обов’язок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спільна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справа</a:t>
            </a:r>
            <a:r>
              <a:rPr lang="ru-RU" dirty="0" smtClean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536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875</TotalTime>
  <Words>693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Львівський державний університет фізичної культури ім. Івана Боберського  </vt:lpstr>
      <vt:lpstr>Академічна доброчесність у Львівському державному університеті фізичної культури ім. Івана Боберського</vt:lpstr>
      <vt:lpstr>Академічна доброчесність</vt:lpstr>
      <vt:lpstr>Академічна доброчесність</vt:lpstr>
      <vt:lpstr>Цінності академічної доброчесності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Дотримання академічної доброчесності науково-педагогічними працівниками передбачає: </vt:lpstr>
      <vt:lpstr>Дотримання академічної доброчесності здобувачами освіти передбачає: </vt:lpstr>
      <vt:lpstr>Порушенням академічної доброчесності вважається: </vt:lpstr>
      <vt:lpstr>Презентация PowerPoint</vt:lpstr>
      <vt:lpstr>Відповідальність за порушення академічної доброчесності 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 Windows</cp:lastModifiedBy>
  <cp:revision>44</cp:revision>
  <cp:lastPrinted>2020-02-18T13:29:49Z</cp:lastPrinted>
  <dcterms:created xsi:type="dcterms:W3CDTF">2020-02-03T08:54:09Z</dcterms:created>
  <dcterms:modified xsi:type="dcterms:W3CDTF">2021-02-19T09:48:05Z</dcterms:modified>
</cp:coreProperties>
</file>