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25" d="100"/>
          <a:sy n="125" d="100"/>
        </p:scale>
        <p:origin x="3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AF21-78B4-4ABB-8ADD-01493ABA8D5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681A-D7D7-4D4D-A6FF-4C521E7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D45A-E31D-48DB-8094-AC44463F94EE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AEE8-9620-4A6D-B252-48AF77F9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48E4-A293-40AC-B8BA-6A3A18586E8F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FFFB-4E6E-43F2-8E6F-6024A3297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2F77-CB10-412E-9207-213FB19465C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478C-9078-4EB3-85C8-A80486E21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811A-3CF5-4197-AC29-4E1352E3CFDB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628B-0375-4E4C-8F1D-533FDED92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B2D3-D592-4351-9542-DD6F8F7483F0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710A-11E0-4448-93F1-20C156099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804E-E5B2-462F-815F-26DF6753502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BF9A-0ED6-40F3-9C52-62155A9C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AA25-2562-4B18-8906-89DA70B7C740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5804-1B8A-44A2-883A-2E9477C91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07C9-BE24-4F7D-829C-CEF3C8F501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6B4D-1F75-4249-94BA-1BA0275A6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F681-2923-4F1C-9128-7FDE7E42C0A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1F2D-466E-443F-B18E-D975457B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D002-DFB9-4809-B5C0-2463EC08EC6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F8-CDEB-45E0-A2EF-21F8E4D6E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906C5-F956-45FC-AB9D-620B9900AB2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44F14-FA15-4915-B5F0-43A8F41F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smtClean="0"/>
              <a:t>ТЕМА:  </a:t>
            </a:r>
            <a:r>
              <a:rPr lang="ru-RU" b="1" smtClean="0"/>
              <a:t>Числові статистичні характеристики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071938"/>
            <a:ext cx="6400800" cy="328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endParaRPr lang="en-US" sz="80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857" t="29358" r="37373" b="53281"/>
          <a:stretch>
            <a:fillRect/>
          </a:stretch>
        </p:blipFill>
        <p:spPr>
          <a:xfrm>
            <a:off x="1500188" y="1285875"/>
            <a:ext cx="6786562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en-US" sz="800" smtClean="0"/>
          </a:p>
        </p:txBody>
      </p:sp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30" t="46719" r="37373" b="18555"/>
          <a:stretch>
            <a:fillRect/>
          </a:stretch>
        </p:blipFill>
        <p:spPr>
          <a:xfrm>
            <a:off x="0" y="1143000"/>
            <a:ext cx="9144000" cy="5094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en-US" sz="800" smtClean="0"/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600" b="1" dirty="0" smtClean="0"/>
              <a:t>		Середнє квадратичне відхилення </a:t>
            </a:r>
            <a:r>
              <a:rPr lang="uk-UA" sz="2600" dirty="0" smtClean="0"/>
              <a:t>(стандартне відхилення) — це арифметичний квадратний корінь з дисперсії:</a:t>
            </a:r>
            <a:endParaRPr lang="ru-RU" sz="2600" dirty="0" smtClean="0"/>
          </a:p>
          <a:p>
            <a:pPr>
              <a:buFont typeface="Arial" charset="0"/>
              <a:buNone/>
            </a:pPr>
            <a:endParaRPr lang="uk-UA" dirty="0" smtClean="0"/>
          </a:p>
          <a:p>
            <a:pPr algn="just">
              <a:buFont typeface="Arial" charset="0"/>
              <a:buNone/>
            </a:pPr>
            <a:r>
              <a:rPr lang="uk-UA" dirty="0" smtClean="0"/>
              <a:t>	</a:t>
            </a:r>
            <a:endParaRPr lang="ru-RU" dirty="0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143250" y="2714625"/>
          <a:ext cx="2476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3" imgW="533160" imgH="215640" progId="Equation.3">
                  <p:embed/>
                </p:oleObj>
              </mc:Choice>
              <mc:Fallback>
                <p:oleObj name="Формула" r:id="rId3" imgW="5331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714625"/>
                        <a:ext cx="2476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42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900" y="1357313"/>
            <a:ext cx="8420100" cy="46688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Для порівняння двох і більше сукупностей, які мають різні одиниці вимірів, використовують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коефіцієнт варіації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Коефіцієнт варіації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знаходиться як відношення середнього квадратичного відхилення до середнього арифметичного і виражається у відсотках: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Коефіцієнт варіації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є відносною мірою розсіяння ознаки і показує варіативність вибірки: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 0% до 10% — варіація мала, вибірка однорідна;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 10%  до 20% — варіація середня, вибірка середньої однорідності;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більше 20%  — варіація велика, вибірка неоднорідна.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571750" y="3143250"/>
          <a:ext cx="2928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3" imgW="672840" imgH="241200" progId="Equation.3">
                  <p:embed/>
                </p:oleObj>
              </mc:Choice>
              <mc:Fallback>
                <p:oleObj name="Формула" r:id="rId3" imgW="6728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143250"/>
                        <a:ext cx="29289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en-US" sz="800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/>
              <a:t>Дякую за увагу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1. Характеристики розподілу.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2. Характеристики  центральної тенденції та варіації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середнє арифметичне, медіана, мода.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3. Характеристики розсіяння (варіації): розмах варіації, середнє лінійне відхилення, дисперсія, середнє квадратичне відхилення, коефіцієнт варіації.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Числові показники вибірки поділяються на дві групи: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характеристики центральної тенденції (положення) </a:t>
            </a:r>
            <a:r>
              <a:rPr lang="uk-UA" sz="2400" i="1" smtClean="0">
                <a:latin typeface="Times New Roman" pitchFamily="18" charset="0"/>
                <a:cs typeface="Times New Roman" pitchFamily="18" charset="0"/>
              </a:rPr>
              <a:t>- середнє арифметичне, медіана і мода.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smtClean="0">
                <a:latin typeface="Times New Roman" pitchFamily="18" charset="0"/>
                <a:cs typeface="Times New Roman" pitchFamily="18" charset="0"/>
              </a:rPr>
              <a:t>характеристики розсіяння (варіації) </a:t>
            </a:r>
            <a:r>
              <a:rPr lang="uk-UA" sz="2400" i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розмах варіації, середнє лінійне відхилення, дисперсія, середнє квадратичне відхилення, коефіцієнт варіації.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9" t="57768" r="30658" b="28024"/>
          <a:stretch>
            <a:fillRect/>
          </a:stretch>
        </p:blipFill>
        <p:spPr>
          <a:xfrm>
            <a:off x="428625" y="2143125"/>
            <a:ext cx="8526463" cy="28575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en-US" sz="800" smtClean="0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03" t="55745" r="22964" b="26138"/>
          <a:stretch>
            <a:fillRect/>
          </a:stretch>
        </p:blipFill>
        <p:spPr>
          <a:xfrm>
            <a:off x="642938" y="1857375"/>
            <a:ext cx="7358062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en-US" sz="80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186737" cy="5197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непарному числі членів вибірки ранг медіани вказує на номер результату виміру в ранжованому ряді,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ий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буде медіаною. 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Якщо вибірка має парне число членів, то медіана буде дорівнювати середньому арифметичному двох членів ранжованого ряду з рангами    </a:t>
            </a:r>
          </a:p>
          <a:p>
            <a:pPr>
              <a:buFont typeface="Arial" charset="0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  і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	R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/2 + 1.</a:t>
            </a:r>
          </a:p>
          <a:p>
            <a:pPr>
              <a:buFont typeface="Arial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Інтервал групування, в якому накопичена частота вперше буде більше половини обсягу вибірки, називається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медіанним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en-US" sz="800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39" t="55244" r="36864" b="19501"/>
          <a:stretch>
            <a:fillRect/>
          </a:stretch>
        </p:blipFill>
        <p:spPr>
          <a:xfrm>
            <a:off x="53975" y="1643063"/>
            <a:ext cx="8304213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357188"/>
          </a:xfrm>
        </p:spPr>
        <p:txBody>
          <a:bodyPr/>
          <a:lstStyle/>
          <a:p>
            <a:endParaRPr lang="en-US" sz="800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9" t="46719" r="37373" b="23289"/>
          <a:stretch>
            <a:fillRect/>
          </a:stretch>
        </p:blipFill>
        <p:spPr>
          <a:xfrm>
            <a:off x="785813" y="1500188"/>
            <a:ext cx="7248525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en-US" sz="800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Характеристики варіації (розсіяння) вибірки: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Розмах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вибірки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(варіації) вираховується як різниця між максимальним і мінімальним значеннями вибірки, тобто різниця між крайніми значеннями ознаки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ранжованого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ряду: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                       R = Х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mах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-Х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mіn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148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Формула</vt:lpstr>
      <vt:lpstr>ТЕМА:  Числові статистичні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Числові статистичні характеристики</dc:title>
  <cp:lastModifiedBy>Пользователь</cp:lastModifiedBy>
  <cp:revision>22</cp:revision>
  <dcterms:modified xsi:type="dcterms:W3CDTF">2018-05-08T15:50:23Z</dcterms:modified>
</cp:coreProperties>
</file>