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428602"/>
            <a:ext cx="7772400" cy="357191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001056" cy="3571900"/>
          </a:xfrm>
        </p:spPr>
        <p:txBody>
          <a:bodyPr>
            <a:normAutofit fontScale="92500"/>
          </a:bodyPr>
          <a:lstStyle/>
          <a:p>
            <a:r>
              <a:rPr lang="ru-RU" sz="2400" b="1" dirty="0" err="1" smtClean="0"/>
              <a:t>Лекція</a:t>
            </a:r>
            <a:r>
              <a:rPr lang="ru-RU" sz="2400" b="1" dirty="0" smtClean="0"/>
              <a:t> 5. </a:t>
            </a:r>
            <a:r>
              <a:rPr lang="ru-RU" sz="2400" b="1" dirty="0" err="1" smtClean="0"/>
              <a:t>Статистичні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гіпотези</a:t>
            </a:r>
            <a:endParaRPr lang="ru-RU" sz="2400" dirty="0" smtClean="0"/>
          </a:p>
          <a:p>
            <a:r>
              <a:rPr lang="uk-UA" sz="2400" b="1" dirty="0" smtClean="0"/>
              <a:t> </a:t>
            </a:r>
            <a:endParaRPr lang="ru-RU" sz="2400" dirty="0" smtClean="0"/>
          </a:p>
          <a:p>
            <a:pPr algn="just"/>
            <a:r>
              <a:rPr lang="ru-RU" sz="2400" dirty="0" smtClean="0"/>
              <a:t>1</a:t>
            </a:r>
            <a:r>
              <a:rPr lang="uk-UA" sz="2400" dirty="0" smtClean="0"/>
              <a:t>.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</a:t>
            </a:r>
          </a:p>
          <a:p>
            <a:pPr algn="just"/>
            <a:r>
              <a:rPr lang="uk-UA" sz="2400" dirty="0" smtClean="0"/>
              <a:t>2. </a:t>
            </a:r>
            <a:r>
              <a:rPr lang="ru-RU" sz="2400" dirty="0" err="1" smtClean="0"/>
              <a:t>Загальний</a:t>
            </a:r>
            <a:r>
              <a:rPr lang="ru-RU" sz="2400" dirty="0" smtClean="0"/>
              <a:t> порядок </a:t>
            </a:r>
            <a:r>
              <a:rPr lang="ru-RU" sz="2400" dirty="0" err="1" smtClean="0"/>
              <a:t>перевірки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статистичної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гіпотези</a:t>
            </a:r>
            <a:r>
              <a:rPr lang="ru-RU" sz="2400" dirty="0" smtClean="0"/>
              <a:t>.</a:t>
            </a:r>
          </a:p>
          <a:p>
            <a:pPr algn="just"/>
            <a:r>
              <a:rPr lang="uk-UA" sz="2400" dirty="0" smtClean="0"/>
              <a:t>3. </a:t>
            </a:r>
            <a:r>
              <a:rPr lang="ru-RU" sz="2400" dirty="0" err="1" smtClean="0"/>
              <a:t>Гіпотеза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рівність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вибіркового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заданого</a:t>
            </a:r>
            <a:r>
              <a:rPr lang="ru-RU" sz="2400" dirty="0" smtClean="0"/>
              <a:t> числа.  </a:t>
            </a:r>
            <a:endParaRPr lang="en-US" sz="2400" dirty="0" smtClean="0"/>
          </a:p>
          <a:p>
            <a:pPr algn="just"/>
            <a:r>
              <a:rPr lang="uk-UA" sz="2400" dirty="0" smtClean="0"/>
              <a:t>4. </a:t>
            </a:r>
            <a:r>
              <a:rPr lang="ru-RU" sz="2400" dirty="0" err="1" smtClean="0"/>
              <a:t>Гіпотези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рівність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сукупностей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r>
              <a:rPr lang="uk-UA" sz="2400" dirty="0" smtClean="0"/>
              <a:t> 5. </a:t>
            </a:r>
            <a:r>
              <a:rPr lang="ru-RU" sz="2400" dirty="0" err="1" smtClean="0"/>
              <a:t>Гіпотези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рівність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сукупностей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928718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b="1" dirty="0" smtClean="0"/>
              <a:t>Порівняння середніх арифметичних </a:t>
            </a:r>
          </a:p>
          <a:p>
            <a:pPr algn="ctr">
              <a:buNone/>
            </a:pPr>
            <a:r>
              <a:rPr lang="uk-UA" b="1" dirty="0" smtClean="0"/>
              <a:t>2-х незв'язаних сукупностей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b="1" i="1" dirty="0" smtClean="0"/>
              <a:t>Завдання</a:t>
            </a:r>
            <a:r>
              <a:rPr lang="uk-UA" dirty="0" smtClean="0"/>
              <a:t>: порівняти рівень фізичного розвитку студентів 2-х спеціалізацій.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Вихідні дані:</a:t>
            </a:r>
            <a:endParaRPr lang="ru-RU" dirty="0" smtClean="0"/>
          </a:p>
          <a:p>
            <a:r>
              <a:rPr lang="uk-UA" dirty="0" smtClean="0"/>
              <a:t>1.	Вибіркові параметри x, які характеризують рівень фізичного стану студентів 1-ї спеціалізації.</a:t>
            </a:r>
            <a:endParaRPr lang="ru-RU" dirty="0" smtClean="0"/>
          </a:p>
          <a:p>
            <a:r>
              <a:rPr lang="uk-UA" dirty="0" smtClean="0"/>
              <a:t>2.	Вибіркові параметри </a:t>
            </a:r>
            <a:r>
              <a:rPr lang="uk-UA" i="1" dirty="0" smtClean="0"/>
              <a:t>у, </a:t>
            </a:r>
            <a:r>
              <a:rPr lang="uk-UA" dirty="0" smtClean="0"/>
              <a:t>які характеризують рівень фізичного стану студентів 2-ї спеціалізації.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Порядок виконання обчислень</a:t>
            </a:r>
            <a:r>
              <a:rPr lang="uk-UA" dirty="0" smtClean="0"/>
              <a:t>: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1.  Сформулювати нульову гіпотезу про рівність фізичного стану студентів 2-х спеціалізацій.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571500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220" t="27780" r="28534" b="29603"/>
          <a:stretch>
            <a:fillRect/>
          </a:stretch>
        </p:blipFill>
        <p:spPr bwMode="auto">
          <a:xfrm>
            <a:off x="714348" y="1000108"/>
            <a:ext cx="778674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857280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5"/>
            </a:pPr>
            <a:r>
              <a:rPr lang="uk-UA" sz="3400" dirty="0" smtClean="0"/>
              <a:t>Обрати рівень значущості </a:t>
            </a:r>
            <a:r>
              <a:rPr lang="uk-UA" sz="3400" dirty="0" smtClean="0">
                <a:sym typeface="Symbol"/>
              </a:rPr>
              <a:t></a:t>
            </a:r>
            <a:r>
              <a:rPr lang="uk-UA" sz="3400" b="1" dirty="0" smtClean="0"/>
              <a:t>  </a:t>
            </a:r>
            <a:r>
              <a:rPr lang="uk-UA" sz="3400" dirty="0" smtClean="0"/>
              <a:t>, що відповідає </a:t>
            </a:r>
          </a:p>
          <a:p>
            <a:pPr marL="514350" indent="-514350">
              <a:buNone/>
            </a:pPr>
            <a:r>
              <a:rPr lang="uk-UA" sz="3400" i="1" dirty="0" smtClean="0">
                <a:sym typeface="Symbol"/>
              </a:rPr>
              <a:t>                   </a:t>
            </a:r>
            <a:r>
              <a:rPr lang="uk-UA" sz="3400" i="1" dirty="0" smtClean="0"/>
              <a:t> = </a:t>
            </a:r>
            <a:r>
              <a:rPr lang="uk-UA" sz="3400" dirty="0" smtClean="0"/>
              <a:t>(1 - </a:t>
            </a:r>
            <a:r>
              <a:rPr lang="uk-UA" sz="3400" i="1" dirty="0" smtClean="0">
                <a:sym typeface="Symbol"/>
              </a:rPr>
              <a:t></a:t>
            </a:r>
            <a:r>
              <a:rPr lang="uk-UA" sz="3400" i="1" dirty="0" smtClean="0"/>
              <a:t>) </a:t>
            </a:r>
            <a:r>
              <a:rPr lang="uk-UA" sz="3400" dirty="0" smtClean="0"/>
              <a:t>• 100% = 95%., </a:t>
            </a:r>
          </a:p>
          <a:p>
            <a:pPr marL="514350" indent="-514350">
              <a:buNone/>
            </a:pPr>
            <a:r>
              <a:rPr lang="uk-UA" sz="3400" dirty="0" smtClean="0"/>
              <a:t>і визначити табличне значення t-критерію Стьюдента.</a:t>
            </a:r>
          </a:p>
          <a:p>
            <a:pPr marL="514350" indent="-514350">
              <a:buNone/>
            </a:pPr>
            <a:r>
              <a:rPr lang="uk-UA" sz="3400" dirty="0" smtClean="0"/>
              <a:t> Число ступенів свободи </a:t>
            </a:r>
            <a:r>
              <a:rPr lang="en-US" sz="3400" dirty="0" smtClean="0">
                <a:sym typeface="Symbol"/>
              </a:rPr>
              <a:t></a:t>
            </a:r>
            <a:r>
              <a:rPr lang="en-US" sz="3400" dirty="0" smtClean="0"/>
              <a:t> </a:t>
            </a:r>
            <a:r>
              <a:rPr lang="uk-UA" sz="3400" dirty="0" smtClean="0"/>
              <a:t>розраховується за формулою:</a:t>
            </a:r>
            <a:endParaRPr lang="ru-RU" sz="3400" dirty="0" smtClean="0"/>
          </a:p>
          <a:p>
            <a:pPr algn="ctr">
              <a:buNone/>
            </a:pPr>
            <a:r>
              <a:rPr lang="en-US" sz="3400" dirty="0" smtClean="0">
                <a:sym typeface="Symbol"/>
              </a:rPr>
              <a:t></a:t>
            </a:r>
            <a:r>
              <a:rPr lang="ru-RU" sz="3400" dirty="0" smtClean="0"/>
              <a:t> = (</a:t>
            </a:r>
            <a:r>
              <a:rPr lang="en-US" sz="3400" dirty="0" smtClean="0"/>
              <a:t>n</a:t>
            </a:r>
            <a:r>
              <a:rPr lang="ru-RU" sz="3400" dirty="0" err="1" smtClean="0"/>
              <a:t>x</a:t>
            </a:r>
            <a:r>
              <a:rPr lang="ru-RU" sz="3400" dirty="0" smtClean="0"/>
              <a:t> – 1) + (</a:t>
            </a:r>
            <a:r>
              <a:rPr lang="en-US" sz="3400" dirty="0" err="1" smtClean="0"/>
              <a:t>ny</a:t>
            </a:r>
            <a:r>
              <a:rPr lang="ru-RU" sz="3400" dirty="0" smtClean="0"/>
              <a:t> – 1)</a:t>
            </a:r>
          </a:p>
          <a:p>
            <a:pPr>
              <a:buNone/>
            </a:pPr>
            <a:r>
              <a:rPr lang="uk-UA" sz="3400" dirty="0" smtClean="0"/>
              <a:t>6. Порівняти розрахункове значення t-критерію Стьюдента з табличним і зробити висновок про прийняття чи відхилення нульової гіпотези:</a:t>
            </a:r>
            <a:endParaRPr lang="ru-RU" sz="3400" dirty="0" smtClean="0"/>
          </a:p>
          <a:p>
            <a:r>
              <a:rPr lang="uk-UA" sz="3400" dirty="0" smtClean="0"/>
              <a:t>а)	якщо розрахункове значення t-критерію менше за табличне</a:t>
            </a:r>
            <a:r>
              <a:rPr lang="en-US" sz="3400" dirty="0" smtClean="0"/>
              <a:t> </a:t>
            </a:r>
            <a:r>
              <a:rPr lang="uk-UA" sz="3400" i="1" dirty="0" err="1" smtClean="0"/>
              <a:t>t</a:t>
            </a:r>
            <a:r>
              <a:rPr lang="uk-UA" sz="3400" i="1" baseline="-25000" dirty="0" err="1" smtClean="0"/>
              <a:t>Р</a:t>
            </a:r>
            <a:r>
              <a:rPr lang="en-US" sz="3400" i="1" baseline="-25000" dirty="0" smtClean="0"/>
              <a:t> </a:t>
            </a:r>
            <a:r>
              <a:rPr lang="uk-UA" sz="3400" i="1" dirty="0" smtClean="0"/>
              <a:t>&lt;</a:t>
            </a:r>
            <a:r>
              <a:rPr lang="en-US" sz="3400" i="1" dirty="0" smtClean="0"/>
              <a:t> </a:t>
            </a:r>
            <a:r>
              <a:rPr lang="uk-UA" sz="3400" i="1" dirty="0" smtClean="0"/>
              <a:t>t</a:t>
            </a:r>
            <a:r>
              <a:rPr lang="uk-UA" sz="3400" i="1" baseline="-25000" dirty="0" smtClean="0">
                <a:sym typeface="Symbol"/>
              </a:rPr>
              <a:t></a:t>
            </a:r>
            <a:r>
              <a:rPr lang="en-US" sz="3400" dirty="0" smtClean="0"/>
              <a:t> </a:t>
            </a:r>
            <a:r>
              <a:rPr lang="uk-UA" sz="3400" dirty="0" smtClean="0"/>
              <a:t>, то фізичний стан цих 2-х груп є однаковий і нульова гіпотеза приймається;</a:t>
            </a:r>
            <a:endParaRPr lang="ru-RU" sz="3400" dirty="0" smtClean="0"/>
          </a:p>
          <a:p>
            <a:r>
              <a:rPr lang="uk-UA" sz="3400" dirty="0" smtClean="0"/>
              <a:t>б)	якщо розрахункове значення t-критерію більше або рівне табличному</a:t>
            </a:r>
            <a:r>
              <a:rPr lang="uk-UA" sz="3400" i="1" dirty="0" smtClean="0"/>
              <a:t> </a:t>
            </a:r>
            <a:r>
              <a:rPr lang="uk-UA" sz="3400" i="1" dirty="0" err="1" smtClean="0"/>
              <a:t>t</a:t>
            </a:r>
            <a:r>
              <a:rPr lang="uk-UA" sz="3400" i="1" baseline="-25000" dirty="0" err="1" smtClean="0"/>
              <a:t>Р</a:t>
            </a:r>
            <a:r>
              <a:rPr lang="en-US" sz="3400" i="1" dirty="0" smtClean="0"/>
              <a:t> ≥ </a:t>
            </a:r>
            <a:r>
              <a:rPr lang="uk-UA" sz="3400" i="1" dirty="0" smtClean="0"/>
              <a:t>t</a:t>
            </a:r>
            <a:r>
              <a:rPr lang="uk-UA" sz="3400" i="1" baseline="-25000" dirty="0" smtClean="0">
                <a:sym typeface="Symbol"/>
              </a:rPr>
              <a:t></a:t>
            </a:r>
            <a:r>
              <a:rPr lang="en-US" sz="3400" dirty="0" smtClean="0"/>
              <a:t> </a:t>
            </a:r>
            <a:r>
              <a:rPr lang="uk-UA" sz="3400" dirty="0" smtClean="0"/>
              <a:t>, то фізичний стан цих двох груп не є однаковий і нульова гіпотеза відхиляється.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14404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515352" cy="48577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500" b="1" dirty="0" smtClean="0"/>
              <a:t>Порівняння середніх арифметичних  2-х зв'язаних сукупностей</a:t>
            </a:r>
            <a:r>
              <a:rPr lang="uk-UA" sz="3500" dirty="0" smtClean="0"/>
              <a:t>.</a:t>
            </a:r>
            <a:endParaRPr lang="ru-RU" sz="35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uk-UA" b="1" i="1" dirty="0" smtClean="0"/>
              <a:t>Завдання:</a:t>
            </a:r>
            <a:r>
              <a:rPr lang="uk-UA" dirty="0" smtClean="0"/>
              <a:t> визначити, чи відбуваються зміни спортивних показників студентів за час тренувань, що проходять за даним методом.	</a:t>
            </a:r>
            <a:endParaRPr lang="ru-RU" dirty="0" smtClean="0"/>
          </a:p>
          <a:p>
            <a:pPr algn="just">
              <a:buNone/>
            </a:pPr>
            <a:r>
              <a:rPr lang="uk-UA" sz="3700" b="1" dirty="0" smtClean="0"/>
              <a:t>Вихідні дані</a:t>
            </a:r>
            <a:r>
              <a:rPr lang="uk-UA" sz="3700" dirty="0" smtClean="0"/>
              <a:t>:</a:t>
            </a:r>
            <a:endParaRPr lang="ru-RU" sz="3700" dirty="0" smtClean="0"/>
          </a:p>
          <a:p>
            <a:pPr algn="just"/>
            <a:r>
              <a:rPr lang="uk-UA" sz="3700" dirty="0" smtClean="0"/>
              <a:t>1. Результати спортивних показників студентів:</a:t>
            </a:r>
            <a:endParaRPr lang="ru-RU" sz="3700" dirty="0" smtClean="0"/>
          </a:p>
          <a:p>
            <a:pPr algn="just">
              <a:buNone/>
            </a:pPr>
            <a:r>
              <a:rPr lang="uk-UA" sz="37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7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значення показника першого виміру (початок експерименту);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7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37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значення показника другого виміру (кінець експерименту).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700" b="1" dirty="0" smtClean="0"/>
              <a:t>Порядок виконання обчислень</a:t>
            </a:r>
            <a:r>
              <a:rPr lang="uk-UA" sz="3700" dirty="0" smtClean="0"/>
              <a:t>:</a:t>
            </a:r>
            <a:endParaRPr lang="ru-RU" sz="3700" dirty="0" smtClean="0"/>
          </a:p>
          <a:p>
            <a:pPr marL="514350" indent="-514350" algn="just">
              <a:buAutoNum type="arabicPeriod"/>
            </a:pPr>
            <a:r>
              <a:rPr lang="uk-UA" sz="3700" dirty="0" smtClean="0"/>
              <a:t>На основі припущення про нормальний розподіл різниці </a:t>
            </a:r>
          </a:p>
          <a:p>
            <a:pPr marL="514350" indent="-514350" algn="just">
              <a:buNone/>
            </a:pPr>
            <a:r>
              <a:rPr lang="uk-UA" sz="3700" dirty="0" smtClean="0"/>
              <a:t>d</a:t>
            </a:r>
            <a:r>
              <a:rPr lang="ru-RU" sz="3700" dirty="0" err="1" smtClean="0"/>
              <a:t>i</a:t>
            </a:r>
            <a:r>
              <a:rPr lang="uk-UA" sz="3700" dirty="0" smtClean="0"/>
              <a:t> = X</a:t>
            </a:r>
            <a:r>
              <a:rPr lang="ru-RU" sz="3700" dirty="0" smtClean="0"/>
              <a:t>1</a:t>
            </a:r>
            <a:r>
              <a:rPr lang="en-US" sz="3700" dirty="0" err="1" smtClean="0"/>
              <a:t>i</a:t>
            </a:r>
            <a:r>
              <a:rPr lang="uk-UA" sz="3700" dirty="0" smtClean="0"/>
              <a:t> – X</a:t>
            </a:r>
            <a:r>
              <a:rPr lang="ru-RU" sz="3700" dirty="0" smtClean="0"/>
              <a:t>2</a:t>
            </a:r>
            <a:r>
              <a:rPr lang="en-US" sz="3700" dirty="0" err="1" smtClean="0"/>
              <a:t>i</a:t>
            </a:r>
            <a:r>
              <a:rPr lang="en-US" sz="3700" dirty="0" smtClean="0"/>
              <a:t> </a:t>
            </a:r>
            <a:r>
              <a:rPr lang="en-US" sz="3700" i="1" cap="small" dirty="0" smtClean="0"/>
              <a:t> </a:t>
            </a:r>
            <a:r>
              <a:rPr lang="uk-UA" sz="3700" dirty="0" smtClean="0"/>
              <a:t>сформулювати нульову гіпотезу про рівність двох середніх арифметичних спортивних показників.</a:t>
            </a:r>
            <a:endParaRPr lang="ru-RU" sz="37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200" t="23676" r="30554" b="22658"/>
          <a:stretch>
            <a:fillRect/>
          </a:stretch>
        </p:blipFill>
        <p:spPr bwMode="auto">
          <a:xfrm>
            <a:off x="857224" y="428604"/>
            <a:ext cx="778674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14404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ДЯКУЮ ЗА УВАГУ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 smtClean="0"/>
              <a:t>Статистична гіпотеза </a:t>
            </a:r>
            <a:r>
              <a:rPr lang="uk-UA" sz="2400" dirty="0" smtClean="0"/>
              <a:t>- це твердження про характер розподілу параметрів генеральної сукупності, яке перевіряється математични­ми методами.</a:t>
            </a:r>
            <a:endParaRPr lang="en-US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Гіпотези бувають: </a:t>
            </a:r>
            <a:r>
              <a:rPr lang="uk-UA" sz="2400" b="1" i="1" dirty="0" smtClean="0"/>
              <a:t>нульова H</a:t>
            </a:r>
            <a:r>
              <a:rPr lang="uk-UA" sz="2400" baseline="-25000" dirty="0" smtClean="0"/>
              <a:t>0</a:t>
            </a:r>
            <a:r>
              <a:rPr lang="uk-UA" sz="2400" i="1" dirty="0" smtClean="0"/>
              <a:t>   </a:t>
            </a:r>
            <a:r>
              <a:rPr lang="uk-UA" sz="2400" dirty="0" smtClean="0"/>
              <a:t>і  </a:t>
            </a:r>
            <a:r>
              <a:rPr lang="uk-UA" sz="2400" b="1" i="1" dirty="0" smtClean="0"/>
              <a:t>альтернативна  H</a:t>
            </a:r>
            <a:r>
              <a:rPr lang="uk-UA" sz="2400" b="1" i="1" baseline="-25000" dirty="0" smtClean="0"/>
              <a:t>А</a:t>
            </a:r>
            <a:r>
              <a:rPr lang="uk-UA" sz="2400" i="1" dirty="0" smtClean="0"/>
              <a:t>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0066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Точність перевірки гіпотези вибирається з практичних міркувань. Відповідна похибка визначається рівнем значущості </a:t>
            </a:r>
            <a:r>
              <a:rPr lang="uk-UA" sz="2400" dirty="0" smtClean="0">
                <a:sym typeface="Symbol"/>
              </a:rPr>
              <a:t></a:t>
            </a:r>
            <a:r>
              <a:rPr lang="uk-UA" sz="2400" dirty="0" smtClean="0"/>
              <a:t>.</a:t>
            </a:r>
            <a:endParaRPr lang="ru-RU" sz="2400" dirty="0" smtClean="0"/>
          </a:p>
          <a:p>
            <a:r>
              <a:rPr lang="uk-UA" sz="2400" dirty="0" smtClean="0"/>
              <a:t>Імовірність прийняття правильної гіпотези називають </a:t>
            </a:r>
            <a:r>
              <a:rPr lang="uk-UA" sz="2400" b="1" dirty="0" smtClean="0"/>
              <a:t>вірогідністю </a:t>
            </a:r>
            <a:r>
              <a:rPr lang="uk-UA" sz="2400" i="1" dirty="0" smtClean="0">
                <a:sym typeface="Symbol"/>
              </a:rPr>
              <a:t></a:t>
            </a:r>
            <a:r>
              <a:rPr lang="uk-UA" sz="2400" dirty="0" smtClean="0"/>
              <a:t> і визначають за формулою: </a:t>
            </a:r>
            <a:endParaRPr lang="en-US" sz="2400" dirty="0" smtClean="0"/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en-US" sz="2400" dirty="0" smtClean="0"/>
              <a:t>                         </a:t>
            </a:r>
            <a:r>
              <a:rPr lang="uk-UA" sz="2400" dirty="0" smtClean="0"/>
              <a:t>   </a:t>
            </a:r>
            <a:r>
              <a:rPr lang="uk-UA" sz="2400" i="1" dirty="0" smtClean="0">
                <a:sym typeface="Symbol"/>
              </a:rPr>
              <a:t></a:t>
            </a:r>
            <a:r>
              <a:rPr lang="uk-UA" sz="2400" i="1" dirty="0" smtClean="0"/>
              <a:t> </a:t>
            </a:r>
            <a:r>
              <a:rPr lang="uk-UA" sz="2400" dirty="0" smtClean="0"/>
              <a:t>= (1 - </a:t>
            </a:r>
            <a:r>
              <a:rPr lang="uk-UA" sz="2400" dirty="0" smtClean="0">
                <a:sym typeface="Symbol"/>
              </a:rPr>
              <a:t></a:t>
            </a:r>
            <a:r>
              <a:rPr lang="uk-UA" sz="2400" i="1" dirty="0" smtClean="0"/>
              <a:t>) </a:t>
            </a:r>
            <a:r>
              <a:rPr lang="uk-UA" sz="2400" dirty="0" smtClean="0"/>
              <a:t>• 100%.</a:t>
            </a:r>
            <a:endParaRPr lang="ru-RU" sz="2400" dirty="0" smtClean="0"/>
          </a:p>
          <a:p>
            <a:r>
              <a:rPr lang="uk-UA" sz="2400" dirty="0" smtClean="0"/>
              <a:t>При перевірці гіпотез похибки бувають двох родів: </a:t>
            </a:r>
            <a:endParaRPr lang="ru-RU" sz="2400" dirty="0" smtClean="0"/>
          </a:p>
          <a:p>
            <a:r>
              <a:rPr lang="uk-UA" sz="2400" b="1" i="1" dirty="0" smtClean="0"/>
              <a:t>Похибка першого роду </a:t>
            </a:r>
            <a:r>
              <a:rPr lang="uk-UA" sz="2400" dirty="0" smtClean="0"/>
              <a:t>- відхилення істинного припущення; </a:t>
            </a:r>
            <a:endParaRPr lang="ru-RU" sz="2400" dirty="0" smtClean="0"/>
          </a:p>
          <a:p>
            <a:r>
              <a:rPr lang="uk-UA" sz="2400" b="1" i="1" dirty="0" smtClean="0"/>
              <a:t>Похибка другого роду</a:t>
            </a:r>
            <a:r>
              <a:rPr lang="uk-UA" sz="2400" i="1" dirty="0" smtClean="0"/>
              <a:t> - </a:t>
            </a:r>
            <a:r>
              <a:rPr lang="uk-UA" sz="2400" dirty="0" smtClean="0"/>
              <a:t>прийняття помилкового твердження.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571500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255" t="34724" r="28029" b="33158"/>
          <a:stretch>
            <a:fillRect/>
          </a:stretch>
        </p:blipFill>
        <p:spPr bwMode="auto">
          <a:xfrm>
            <a:off x="1500166" y="1571612"/>
            <a:ext cx="642942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229600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Критерій </a:t>
            </a:r>
            <a:r>
              <a:rPr lang="uk-UA" dirty="0" smtClean="0"/>
              <a:t>- це математичний метод, який дозволяє перевірити статистичну гіпотезу і забезпечує прийняття істинної і відхилення невірної гіпотези з наперед заданою імовірністю. 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Статистичні критерії значущості </a:t>
            </a:r>
            <a:r>
              <a:rPr lang="uk-UA" dirty="0" smtClean="0"/>
              <a:t>є </a:t>
            </a:r>
            <a:r>
              <a:rPr lang="uk-UA" b="1" dirty="0" smtClean="0"/>
              <a:t>трьох </a:t>
            </a:r>
            <a:r>
              <a:rPr lang="uk-UA" b="1" dirty="0" smtClean="0"/>
              <a:t>типів</a:t>
            </a:r>
            <a:r>
              <a:rPr lang="uk-UA" dirty="0" smtClean="0"/>
              <a:t>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/>
              <a:t>Параметричні </a:t>
            </a:r>
            <a:r>
              <a:rPr lang="uk-UA" b="1" dirty="0" smtClean="0"/>
              <a:t>критерії</a:t>
            </a:r>
            <a:r>
              <a:rPr lang="uk-UA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/>
              <a:t>Непараметричні критерії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/>
              <a:t> Критерії </a:t>
            </a:r>
            <a:r>
              <a:rPr lang="uk-UA" b="1" dirty="0" smtClean="0"/>
              <a:t>узгодженості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Етапи перевірки статистичної гіпотези: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400" dirty="0" smtClean="0"/>
              <a:t>Формулювання нульової та альтернативної гіпотез.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400" dirty="0" smtClean="0"/>
              <a:t>Розрахунок необхідних статистичних характеристик.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Вибір рівня значущості </a:t>
            </a:r>
            <a:r>
              <a:rPr lang="uk-UA" sz="2400" dirty="0" smtClean="0">
                <a:sym typeface="Symbol"/>
              </a:rPr>
              <a:t></a:t>
            </a:r>
            <a:r>
              <a:rPr lang="uk-UA" sz="2400" dirty="0" smtClean="0"/>
              <a:t>.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sz="2400" dirty="0" smtClean="0"/>
              <a:t>Вибір та обчислення розрахункового значення критерію для перевірки гіпотез. Критичне значення </a:t>
            </a:r>
            <a:r>
              <a:rPr lang="en-US" sz="2400" dirty="0" smtClean="0"/>
              <a:t>t</a:t>
            </a:r>
            <a:r>
              <a:rPr lang="uk-UA" sz="2400" dirty="0" smtClean="0"/>
              <a:t> </a:t>
            </a:r>
            <a:r>
              <a:rPr lang="uk-UA" sz="2400" dirty="0" smtClean="0"/>
              <a:t>- критерію Стьюдента визначається за таблицею.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Порівняння розрахункового і табличного значень критерію, на основі чого робиться висновок про прийняття чи відхилення гіпотези.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Порівняння середнього арифметичного із заданим числом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ru-RU" b="1" i="1" dirty="0" err="1" smtClean="0"/>
              <a:t>Завдання</a:t>
            </a:r>
            <a:r>
              <a:rPr lang="ru-RU" dirty="0" smtClean="0"/>
              <a:t>: </a:t>
            </a:r>
            <a:r>
              <a:rPr lang="ru-RU" dirty="0" err="1" smtClean="0"/>
              <a:t>Визначити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школярів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загальноприйнятій</a:t>
            </a:r>
            <a:r>
              <a:rPr lang="ru-RU" dirty="0" smtClean="0"/>
              <a:t> </a:t>
            </a:r>
            <a:r>
              <a:rPr lang="ru-RU" dirty="0" err="1" smtClean="0"/>
              <a:t>нормі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b="1" dirty="0" smtClean="0"/>
              <a:t>Вихідні дані: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1.	Результати вимірювань рівня фізичного розвитку школярів (вибірка обсягом n).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2.    </a:t>
            </a:r>
            <a:r>
              <a:rPr lang="uk-UA" i="1" dirty="0" smtClean="0"/>
              <a:t>(</a:t>
            </a:r>
            <a:r>
              <a:rPr lang="uk-UA" i="1" dirty="0" smtClean="0">
                <a:sym typeface="Symbol"/>
              </a:rPr>
              <a:t></a:t>
            </a:r>
            <a:r>
              <a:rPr lang="uk-UA" i="1" dirty="0" smtClean="0"/>
              <a:t> </a:t>
            </a:r>
            <a:r>
              <a:rPr lang="uk-UA" dirty="0" smtClean="0"/>
              <a:t>- норма фізичного розвитку школярів).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Порядок виконання обчислень: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1.	Сформулювати нульову гіпотезу про рівень фізичного розвитку школярів.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571500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957" t="23044" r="28534" b="37496"/>
          <a:stretch>
            <a:fillRect/>
          </a:stretch>
        </p:blipFill>
        <p:spPr bwMode="auto">
          <a:xfrm>
            <a:off x="785786" y="785794"/>
            <a:ext cx="800105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571500"/>
            <a:ext cx="8229600" cy="114300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 startAt="5"/>
            </a:pPr>
            <a:r>
              <a:rPr lang="uk-UA" sz="3400" dirty="0" smtClean="0"/>
              <a:t>Визначити значення t-критерію Стьюдента </a:t>
            </a:r>
            <a:r>
              <a:rPr lang="uk-UA" sz="3400" i="1" dirty="0" smtClean="0"/>
              <a:t>t</a:t>
            </a:r>
            <a:r>
              <a:rPr lang="uk-UA" sz="3400" dirty="0" smtClean="0"/>
              <a:t>(</a:t>
            </a:r>
            <a:r>
              <a:rPr lang="uk-UA" sz="3400" i="1" dirty="0" smtClean="0">
                <a:sym typeface="Symbol"/>
              </a:rPr>
              <a:t></a:t>
            </a:r>
            <a:r>
              <a:rPr lang="uk-UA" sz="3400" i="1" dirty="0" smtClean="0"/>
              <a:t>,</a:t>
            </a:r>
            <a:r>
              <a:rPr lang="uk-UA" sz="3400" i="1" dirty="0" smtClean="0">
                <a:sym typeface="Symbol"/>
              </a:rPr>
              <a:t></a:t>
            </a:r>
            <a:r>
              <a:rPr lang="uk-UA" sz="3400" i="1" dirty="0" smtClean="0"/>
              <a:t>)</a:t>
            </a:r>
            <a:r>
              <a:rPr lang="uk-UA" sz="3400" i="1" baseline="-25000" dirty="0" err="1" smtClean="0">
                <a:sym typeface="Symbol"/>
              </a:rPr>
              <a:t></a:t>
            </a:r>
            <a:r>
              <a:rPr lang="uk-UA" sz="3400" dirty="0" err="1" smtClean="0"/>
              <a:t>згідно</a:t>
            </a:r>
            <a:r>
              <a:rPr lang="uk-UA" sz="3400" dirty="0" smtClean="0"/>
              <a:t> таблиці при </a:t>
            </a:r>
            <a:r>
              <a:rPr lang="uk-UA" sz="3400" i="1" dirty="0" smtClean="0">
                <a:sym typeface="Symbol"/>
              </a:rPr>
              <a:t></a:t>
            </a:r>
            <a:r>
              <a:rPr lang="uk-UA" sz="3400" i="1" dirty="0" smtClean="0"/>
              <a:t> </a:t>
            </a:r>
            <a:r>
              <a:rPr lang="uk-UA" sz="3400" dirty="0" smtClean="0"/>
              <a:t>=</a:t>
            </a:r>
            <a:r>
              <a:rPr lang="uk-UA" sz="3400" i="1" dirty="0" smtClean="0"/>
              <a:t>n-1</a:t>
            </a:r>
            <a:r>
              <a:rPr lang="uk-UA" sz="3400" dirty="0" smtClean="0"/>
              <a:t>, де </a:t>
            </a:r>
            <a:r>
              <a:rPr lang="uk-UA" sz="3400" i="1" dirty="0" smtClean="0">
                <a:sym typeface="Symbol"/>
              </a:rPr>
              <a:t></a:t>
            </a:r>
            <a:r>
              <a:rPr lang="uk-UA" sz="3400" i="1" dirty="0" smtClean="0"/>
              <a:t> - </a:t>
            </a:r>
            <a:r>
              <a:rPr lang="uk-UA" sz="3400" dirty="0" smtClean="0"/>
              <a:t>число ступенів свободи,</a:t>
            </a:r>
          </a:p>
          <a:p>
            <a:pPr marL="514350" indent="-514350" algn="just">
              <a:buNone/>
            </a:pPr>
            <a:r>
              <a:rPr lang="uk-UA" sz="3400" baseline="30000" dirty="0" smtClean="0"/>
              <a:t>           </a:t>
            </a:r>
            <a:r>
              <a:rPr lang="uk-UA" sz="3400" i="1" dirty="0" smtClean="0"/>
              <a:t>n</a:t>
            </a:r>
            <a:r>
              <a:rPr lang="uk-UA" sz="3400" dirty="0" smtClean="0"/>
              <a:t> - обсяг вибірки.</a:t>
            </a:r>
            <a:endParaRPr lang="ru-RU" sz="3400" dirty="0" smtClean="0"/>
          </a:p>
          <a:p>
            <a:pPr lvl="0" algn="just">
              <a:buNone/>
            </a:pPr>
            <a:r>
              <a:rPr lang="uk-UA" sz="3400" dirty="0" smtClean="0"/>
              <a:t>6.  Порівняти табличні значення </a:t>
            </a:r>
            <a:r>
              <a:rPr lang="uk-UA" sz="3400" i="1" dirty="0" smtClean="0"/>
              <a:t>t</a:t>
            </a:r>
            <a:r>
              <a:rPr lang="uk-UA" sz="3400" dirty="0" smtClean="0"/>
              <a:t>-критерію з розрахунковими і зробити висновок про прийняття чи відхилення гіпотези: </a:t>
            </a:r>
            <a:endParaRPr lang="ru-RU" sz="3400" dirty="0" smtClean="0"/>
          </a:p>
          <a:p>
            <a:pPr algn="just"/>
            <a:r>
              <a:rPr lang="uk-UA" sz="3400" dirty="0" smtClean="0"/>
              <a:t>а)	якщо   </a:t>
            </a:r>
            <a:r>
              <a:rPr lang="uk-UA" sz="3400" i="1" dirty="0" err="1" smtClean="0"/>
              <a:t>t</a:t>
            </a:r>
            <a:r>
              <a:rPr lang="uk-UA" sz="3400" i="1" baseline="-25000" dirty="0" err="1" smtClean="0"/>
              <a:t>Р</a:t>
            </a:r>
            <a:r>
              <a:rPr lang="en-US" sz="3400" i="1" baseline="-25000" dirty="0" smtClean="0"/>
              <a:t> </a:t>
            </a:r>
            <a:r>
              <a:rPr lang="uk-UA" sz="3400" i="1" dirty="0" smtClean="0"/>
              <a:t>&lt;</a:t>
            </a:r>
            <a:r>
              <a:rPr lang="en-US" sz="3400" i="1" dirty="0" smtClean="0"/>
              <a:t> </a:t>
            </a:r>
            <a:r>
              <a:rPr lang="uk-UA" sz="3400" i="1" dirty="0" smtClean="0"/>
              <a:t>t</a:t>
            </a:r>
            <a:r>
              <a:rPr lang="uk-UA" sz="3400" i="1" baseline="-25000" dirty="0" smtClean="0">
                <a:sym typeface="Symbol"/>
              </a:rPr>
              <a:t></a:t>
            </a:r>
            <a:r>
              <a:rPr lang="uk-UA" sz="3400" i="1" dirty="0" smtClean="0"/>
              <a:t> </a:t>
            </a:r>
            <a:r>
              <a:rPr lang="uk-UA" sz="3400" dirty="0" smtClean="0"/>
              <a:t>, то з вірогідністю   </a:t>
            </a:r>
            <a:r>
              <a:rPr lang="uk-UA" sz="3400" i="1" dirty="0" smtClean="0">
                <a:sym typeface="Symbol"/>
              </a:rPr>
              <a:t></a:t>
            </a:r>
            <a:r>
              <a:rPr lang="uk-UA" sz="3400" i="1" dirty="0" smtClean="0"/>
              <a:t> = </a:t>
            </a:r>
            <a:r>
              <a:rPr lang="uk-UA" sz="3400" dirty="0" smtClean="0"/>
              <a:t>(1 - </a:t>
            </a:r>
            <a:r>
              <a:rPr lang="uk-UA" sz="3400" i="1" dirty="0" smtClean="0">
                <a:sym typeface="Symbol"/>
              </a:rPr>
              <a:t></a:t>
            </a:r>
            <a:r>
              <a:rPr lang="uk-UA" sz="3400" i="1" dirty="0" smtClean="0"/>
              <a:t>) </a:t>
            </a:r>
            <a:r>
              <a:rPr lang="uk-UA" sz="3400" dirty="0" smtClean="0"/>
              <a:t>• 100% = 95%. можна стверджувати, що нульова гіпотеза приймається і рівень фізичного розвитку школярів відповідає нормі;</a:t>
            </a:r>
            <a:endParaRPr lang="ru-RU" sz="3400" dirty="0" smtClean="0"/>
          </a:p>
          <a:p>
            <a:pPr algn="just"/>
            <a:r>
              <a:rPr lang="uk-UA" sz="3400" dirty="0" smtClean="0"/>
              <a:t>б)	якщо </a:t>
            </a:r>
            <a:r>
              <a:rPr lang="uk-UA" sz="3400" i="1" dirty="0" err="1" smtClean="0"/>
              <a:t>t</a:t>
            </a:r>
            <a:r>
              <a:rPr lang="uk-UA" sz="3400" i="1" baseline="-25000" dirty="0" err="1" smtClean="0"/>
              <a:t>Р</a:t>
            </a:r>
            <a:r>
              <a:rPr lang="en-US" sz="3400" i="1" dirty="0" smtClean="0"/>
              <a:t> ≥ </a:t>
            </a:r>
            <a:r>
              <a:rPr lang="uk-UA" sz="3400" i="1" dirty="0" smtClean="0"/>
              <a:t>t</a:t>
            </a:r>
            <a:r>
              <a:rPr lang="uk-UA" sz="3400" i="1" baseline="-25000" dirty="0" smtClean="0">
                <a:sym typeface="Symbol"/>
              </a:rPr>
              <a:t></a:t>
            </a:r>
            <a:r>
              <a:rPr lang="uk-UA" sz="3400" dirty="0" smtClean="0"/>
              <a:t>, то з вірогідністю </a:t>
            </a:r>
            <a:r>
              <a:rPr lang="uk-UA" sz="3400" i="1" dirty="0" smtClean="0">
                <a:sym typeface="Symbol"/>
              </a:rPr>
              <a:t></a:t>
            </a:r>
            <a:r>
              <a:rPr lang="uk-UA" sz="3400" i="1" dirty="0" smtClean="0"/>
              <a:t> = </a:t>
            </a:r>
            <a:r>
              <a:rPr lang="uk-UA" sz="3400" dirty="0" smtClean="0"/>
              <a:t>(1 - </a:t>
            </a:r>
            <a:r>
              <a:rPr lang="uk-UA" sz="3400" i="1" dirty="0" smtClean="0">
                <a:sym typeface="Symbol"/>
              </a:rPr>
              <a:t></a:t>
            </a:r>
            <a:r>
              <a:rPr lang="uk-UA" sz="3400" i="1" dirty="0" smtClean="0"/>
              <a:t>) </a:t>
            </a:r>
            <a:r>
              <a:rPr lang="uk-UA" sz="3400" dirty="0" smtClean="0"/>
              <a:t>• 100% = 95%. можна стверджувати, що нульова гіпотеза відхиляється  і рівень фізичного розвитку школярів не відповідає нормі. 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371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13</cp:revision>
  <dcterms:modified xsi:type="dcterms:W3CDTF">2018-05-08T15:59:16Z</dcterms:modified>
</cp:coreProperties>
</file>