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785786" y="-2"/>
            <a:ext cx="7772400" cy="285729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928670"/>
            <a:ext cx="8072494" cy="5000660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ТЕМА: Кореляційний та регресійний аналізи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Функціональний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статистичний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взаємозв’язки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Графічний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статистичного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взаємозв’язку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Форма,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тіснота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спрямованість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статистичного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взаємозв’язку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Парний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лінійний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кореляції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Браве-Пірсона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Ранговий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кореляції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Спірмена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інійна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регресія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коефіцієнтів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рівняння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лінійної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регресії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регресійних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зв’язків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спортивними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результатами.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достовірності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статистичного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взаємозв’язку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466" t="45774" r="28025" b="22658"/>
          <a:stretch>
            <a:fillRect/>
          </a:stretch>
        </p:blipFill>
        <p:spPr bwMode="auto">
          <a:xfrm>
            <a:off x="642910" y="1000108"/>
            <a:ext cx="77153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dirty="0" smtClean="0"/>
              <a:t>Для </a:t>
            </a:r>
            <a:r>
              <a:rPr lang="uk-UA" sz="2800" dirty="0" smtClean="0"/>
              <a:t>лінійної залежності необхідно кореляційний еліпс замінити прямою лінією. В прямокутній системі координат рівняння прямої лінії записується в наступному вигляді:</a:t>
            </a:r>
            <a:endParaRPr lang="ru-RU" sz="2800" dirty="0" smtClean="0"/>
          </a:p>
          <a:p>
            <a:pPr algn="ctr">
              <a:buNone/>
            </a:pPr>
            <a:r>
              <a:rPr lang="uk-UA" sz="2800" i="1" dirty="0" smtClean="0"/>
              <a:t>y = а + b х</a:t>
            </a:r>
            <a:endParaRPr lang="ru-RU" sz="2800" dirty="0" smtClean="0"/>
          </a:p>
          <a:p>
            <a:pPr algn="just"/>
            <a:r>
              <a:rPr lang="uk-UA" sz="2800" dirty="0" smtClean="0"/>
              <a:t>Такий наближений запис статистичної залежності називається </a:t>
            </a:r>
            <a:r>
              <a:rPr lang="uk-UA" sz="2800" b="1" i="1" dirty="0" smtClean="0"/>
              <a:t>рівнянням регресії</a:t>
            </a:r>
            <a:r>
              <a:rPr lang="uk-UA" sz="2800" i="1" dirty="0" smtClean="0"/>
              <a:t>.</a:t>
            </a:r>
            <a:endParaRPr lang="ru-RU" sz="2800" dirty="0" smtClean="0"/>
          </a:p>
          <a:p>
            <a:pPr algn="just"/>
            <a:r>
              <a:rPr lang="uk-UA" sz="2800" b="1" dirty="0" smtClean="0"/>
              <a:t>Регресія </a:t>
            </a:r>
            <a:r>
              <a:rPr lang="uk-UA" sz="2800" dirty="0" smtClean="0"/>
              <a:t>- це залежність середніх значень випадкової величини </a:t>
            </a:r>
            <a:r>
              <a:rPr lang="uk-UA" sz="2800" i="1" dirty="0" smtClean="0"/>
              <a:t>y</a:t>
            </a:r>
            <a:r>
              <a:rPr lang="uk-UA" sz="2800" dirty="0" smtClean="0"/>
              <a:t> від величини </a:t>
            </a:r>
            <a:r>
              <a:rPr lang="en-US" sz="2800" i="1" dirty="0" smtClean="0"/>
              <a:t>x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В  рівнянні  регресії статистичної залежності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i="1" dirty="0" smtClean="0"/>
              <a:t>b  </a:t>
            </a:r>
            <a:r>
              <a:rPr lang="uk-UA" dirty="0" smtClean="0"/>
              <a:t> </a:t>
            </a:r>
            <a:r>
              <a:rPr lang="uk-UA" dirty="0" err="1" smtClean="0"/>
              <a:t>наз</a:t>
            </a:r>
            <a:r>
              <a:rPr lang="uk-UA" dirty="0" smtClean="0"/>
              <a:t>. коефіцієнтом регресії,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i="1" dirty="0" smtClean="0"/>
              <a:t>а</a:t>
            </a:r>
            <a:r>
              <a:rPr lang="uk-UA" dirty="0" smtClean="0"/>
              <a:t> — вільним членом рівняння регресії.</a:t>
            </a:r>
            <a:endParaRPr lang="ru-RU" dirty="0" smtClean="0"/>
          </a:p>
          <a:p>
            <a:r>
              <a:rPr lang="uk-UA" dirty="0" smtClean="0"/>
              <a:t>Значення коефіцієнта регресії обчислюється шляхом розв’язку системи нормальних рівнянь:</a:t>
            </a:r>
          </a:p>
          <a:p>
            <a:pPr algn="ctr">
              <a:buNone/>
            </a:pPr>
            <a:r>
              <a:rPr lang="en-US" dirty="0" err="1" smtClean="0"/>
              <a:t>na+b∑x</a:t>
            </a:r>
            <a:r>
              <a:rPr lang="en-US" dirty="0" smtClean="0"/>
              <a:t>=∑y</a:t>
            </a:r>
          </a:p>
          <a:p>
            <a:pPr algn="ctr">
              <a:buNone/>
            </a:pPr>
            <a:r>
              <a:rPr lang="en-US" dirty="0" err="1" smtClean="0"/>
              <a:t>A∑x+b∑x</a:t>
            </a:r>
            <a:r>
              <a:rPr lang="en-US" dirty="0" smtClean="0"/>
              <a:t> =∑</a:t>
            </a:r>
            <a:r>
              <a:rPr lang="en-US" dirty="0" err="1" smtClean="0"/>
              <a:t>xy</a:t>
            </a:r>
            <a:endParaRPr lang="ru-RU" dirty="0" smtClean="0"/>
          </a:p>
          <a:p>
            <a:r>
              <a:rPr lang="uk-UA" b="1" dirty="0" smtClean="0"/>
              <a:t>Коефіцієнт регресії  </a:t>
            </a:r>
            <a:r>
              <a:rPr lang="en-US" b="1" i="1" dirty="0" smtClean="0"/>
              <a:t>b</a:t>
            </a:r>
            <a:r>
              <a:rPr lang="en-US" dirty="0" smtClean="0"/>
              <a:t>  </a:t>
            </a:r>
            <a:r>
              <a:rPr lang="uk-UA" dirty="0" smtClean="0"/>
              <a:t>має розмірність, яка дорівнює відношенню </a:t>
            </a:r>
            <a:r>
              <a:rPr lang="uk-UA" dirty="0" err="1" smtClean="0"/>
              <a:t>розмірностей</a:t>
            </a:r>
            <a:r>
              <a:rPr lang="uk-UA" dirty="0" smtClean="0"/>
              <a:t> показників, що вивчаються, і такий самий знак, що і коефіцієнт кореляції.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071670" y="3929066"/>
          <a:ext cx="285752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3" imgW="101520" imgH="190440" progId="Equation.3">
                  <p:embed/>
                </p:oleObj>
              </mc:Choice>
              <mc:Fallback>
                <p:oleObj name="Формула" r:id="rId3" imgW="10152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929066"/>
                        <a:ext cx="285752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>
            <a:off x="3214678" y="3643314"/>
            <a:ext cx="285752" cy="7143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20" t="40407" r="28534" b="23290"/>
          <a:stretch>
            <a:fillRect/>
          </a:stretch>
        </p:blipFill>
        <p:spPr bwMode="auto">
          <a:xfrm>
            <a:off x="1142976" y="1142984"/>
            <a:ext cx="728667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ДЯКУЮ ЗА УВАГУ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8043890" cy="519749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 smtClean="0"/>
              <a:t>Взаємозв'язок, при якому кожному значенню одного показника відповідає чітко визначене значення другого, називається </a:t>
            </a:r>
            <a:r>
              <a:rPr lang="uk-UA" sz="2800" b="1" i="1" dirty="0" smtClean="0"/>
              <a:t>функціональним</a:t>
            </a:r>
            <a:r>
              <a:rPr lang="uk-UA" sz="2800" i="1" dirty="0" smtClean="0"/>
              <a:t>. </a:t>
            </a:r>
          </a:p>
          <a:p>
            <a:pPr algn="just">
              <a:buNone/>
            </a:pPr>
            <a:r>
              <a:rPr lang="uk-UA" sz="2800" dirty="0" smtClean="0"/>
              <a:t>Взаємозв'язок</a:t>
            </a:r>
            <a:r>
              <a:rPr lang="uk-UA" sz="2800" dirty="0" smtClean="0"/>
              <a:t>,   при   якому   одному значенню однієї величини може відповідати декілька значень другої, називається </a:t>
            </a:r>
            <a:r>
              <a:rPr lang="uk-UA" sz="2800" b="1" i="1" dirty="0" smtClean="0"/>
              <a:t>статистичним.</a:t>
            </a:r>
            <a:r>
              <a:rPr lang="uk-UA" sz="2800" i="1" dirty="0" smtClean="0"/>
              <a:t> </a:t>
            </a:r>
          </a:p>
          <a:p>
            <a:pPr marL="0" indent="0" algn="just">
              <a:buNone/>
            </a:pPr>
            <a:r>
              <a:rPr lang="uk-UA" sz="2800" dirty="0" smtClean="0"/>
              <a:t>Статистичний </a:t>
            </a:r>
            <a:r>
              <a:rPr lang="uk-UA" sz="2800" dirty="0" smtClean="0"/>
              <a:t>метод, який використовується для дослідження взаємозв'язків, називається </a:t>
            </a:r>
            <a:r>
              <a:rPr lang="uk-UA" sz="2800" b="1" i="1" dirty="0" smtClean="0"/>
              <a:t>кореляційним </a:t>
            </a:r>
            <a:r>
              <a:rPr lang="uk-UA" sz="2800" i="1" dirty="0" smtClean="0"/>
              <a:t>аналізом .</a:t>
            </a:r>
            <a:endParaRPr lang="ru-RU" sz="2800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643998" cy="4525963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/>
              <a:t>Кореляційне </a:t>
            </a:r>
            <a:r>
              <a:rPr lang="uk-UA" sz="2400" b="1" dirty="0" smtClean="0"/>
              <a:t>поле </a:t>
            </a:r>
            <a:r>
              <a:rPr lang="uk-UA" sz="2400" dirty="0" smtClean="0"/>
              <a:t>відображає </a:t>
            </a:r>
            <a:r>
              <a:rPr lang="uk-UA" sz="2400" i="1" dirty="0" smtClean="0"/>
              <a:t>статистичний взаємозв'язок </a:t>
            </a:r>
            <a:r>
              <a:rPr lang="uk-UA" sz="2400" dirty="0" smtClean="0"/>
              <a:t>між результатами вимірів. Візуальний аналіз кореляційного поля дозволяє якісно оцінити </a:t>
            </a:r>
            <a:r>
              <a:rPr lang="uk-UA" sz="2400" b="1" dirty="0" smtClean="0"/>
              <a:t>форму, спрямованість і тісноту </a:t>
            </a:r>
            <a:r>
              <a:rPr lang="uk-UA" sz="2400" dirty="0" smtClean="0"/>
              <a:t>взаємозв'язку.</a:t>
            </a:r>
            <a:endParaRPr lang="ru-RU" sz="2400" dirty="0" smtClean="0"/>
          </a:p>
          <a:p>
            <a:pPr algn="just"/>
            <a:r>
              <a:rPr lang="uk-UA" sz="2400" b="1" dirty="0" smtClean="0"/>
              <a:t>Форма</a:t>
            </a:r>
            <a:r>
              <a:rPr lang="uk-UA" sz="2400" dirty="0" smtClean="0"/>
              <a:t> визначається по виду кореляційного поля: якщо через кореляційне поле можна провести пряму лінію - форма зв'язку лінійна, якщо ні - нелінійна.</a:t>
            </a:r>
            <a:endParaRPr lang="ru-RU" sz="2400" dirty="0" smtClean="0"/>
          </a:p>
          <a:p>
            <a:pPr algn="just"/>
            <a:r>
              <a:rPr lang="uk-UA" sz="2400" b="1" dirty="0" smtClean="0"/>
              <a:t>Спрямованість </a:t>
            </a:r>
            <a:r>
              <a:rPr lang="uk-UA" sz="2400" dirty="0" smtClean="0"/>
              <a:t>взаємозв'язку визначається із залежності між результатами вимірів. Якщо у випадку покращення  одного показника покращується другий - </a:t>
            </a:r>
            <a:r>
              <a:rPr lang="uk-UA" sz="2400" b="1" i="1" dirty="0" smtClean="0"/>
              <a:t>пряма залежність</a:t>
            </a:r>
            <a:r>
              <a:rPr lang="uk-UA" sz="2400" i="1" dirty="0" smtClean="0"/>
              <a:t>, </a:t>
            </a:r>
            <a:r>
              <a:rPr lang="uk-UA" sz="2400" b="1" i="1" dirty="0" smtClean="0"/>
              <a:t>спрямованість додатня</a:t>
            </a:r>
            <a:r>
              <a:rPr lang="uk-UA" sz="2400" i="1" dirty="0" smtClean="0"/>
              <a:t>. </a:t>
            </a:r>
            <a:r>
              <a:rPr lang="uk-UA" sz="2400" dirty="0" smtClean="0"/>
              <a:t>Збільшення одного результату викликає зменшення другого результату виміру - </a:t>
            </a:r>
            <a:r>
              <a:rPr lang="uk-UA" sz="2400" b="1" i="1" dirty="0" smtClean="0"/>
              <a:t>обернена залежність, спрямованість від 'ємна. </a:t>
            </a:r>
            <a:endParaRPr lang="ru-RU" sz="24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941" t="20519" r="30550" b="43178"/>
          <a:stretch>
            <a:fillRect/>
          </a:stretch>
        </p:blipFill>
        <p:spPr bwMode="auto">
          <a:xfrm>
            <a:off x="571472" y="785794"/>
            <a:ext cx="80724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785842"/>
            <a:ext cx="8229600" cy="114300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200" t="36303" r="28029" b="33707"/>
          <a:stretch>
            <a:fillRect/>
          </a:stretch>
        </p:blipFill>
        <p:spPr bwMode="auto">
          <a:xfrm>
            <a:off x="500034" y="928670"/>
            <a:ext cx="800105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42900"/>
            <a:ext cx="8229600" cy="41753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95" t="21466" r="28534" b="34339"/>
          <a:stretch>
            <a:fillRect/>
          </a:stretch>
        </p:blipFill>
        <p:spPr bwMode="auto">
          <a:xfrm>
            <a:off x="142844" y="500042"/>
            <a:ext cx="864399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200" t="41038" r="28029" b="32129"/>
          <a:stretch>
            <a:fillRect/>
          </a:stretch>
        </p:blipFill>
        <p:spPr bwMode="auto">
          <a:xfrm>
            <a:off x="500034" y="857232"/>
            <a:ext cx="807249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501122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 smtClean="0"/>
              <a:t>Квадрат коефіцієнта кореляції </a:t>
            </a:r>
            <a:r>
              <a:rPr lang="uk-UA" sz="2800" dirty="0" err="1" smtClean="0"/>
              <a:t>наз</a:t>
            </a:r>
            <a:r>
              <a:rPr lang="uk-UA" sz="2800" dirty="0" smtClean="0"/>
              <a:t>.   </a:t>
            </a:r>
            <a:r>
              <a:rPr lang="uk-UA" sz="2800" b="1" dirty="0" smtClean="0"/>
              <a:t>коефіцієнтом детермінації:</a:t>
            </a:r>
            <a:endParaRPr lang="ru-RU" sz="2800" dirty="0" smtClean="0"/>
          </a:p>
          <a:p>
            <a:pPr algn="ctr">
              <a:buNone/>
            </a:pPr>
            <a:r>
              <a:rPr lang="uk-UA" sz="2800" i="1" dirty="0" smtClean="0"/>
              <a:t>d = r</a:t>
            </a:r>
            <a:r>
              <a:rPr lang="uk-UA" sz="2800" i="1" baseline="30000" dirty="0" smtClean="0"/>
              <a:t>2</a:t>
            </a:r>
            <a:endParaRPr lang="ru-RU" sz="2800" dirty="0" smtClean="0"/>
          </a:p>
          <a:p>
            <a:pPr algn="just"/>
            <a:r>
              <a:rPr lang="uk-UA" sz="2800" b="1" i="1" dirty="0" smtClean="0"/>
              <a:t>Коефіцієнт детермінації</a:t>
            </a:r>
            <a:r>
              <a:rPr lang="uk-UA" sz="2800" i="1" dirty="0" smtClean="0"/>
              <a:t> </a:t>
            </a:r>
            <a:r>
              <a:rPr lang="uk-UA" sz="2800" dirty="0" smtClean="0"/>
              <a:t>визначає міру лінійної залежності, тобто ту частину загальної варіації одного показника, яка зумовлена варіацією іншого показника.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200" t="28411" r="28029" b="43178"/>
          <a:stretch>
            <a:fillRect/>
          </a:stretch>
        </p:blipFill>
        <p:spPr bwMode="auto">
          <a:xfrm>
            <a:off x="642910" y="571480"/>
            <a:ext cx="807249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348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19</cp:revision>
  <dcterms:modified xsi:type="dcterms:W3CDTF">2018-05-08T16:06:15Z</dcterms:modified>
</cp:coreProperties>
</file>