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39E60-A3C9-49F7-B516-44CB529BD0DC}" type="datetimeFigureOut">
              <a:rPr lang="ru-RU" smtClean="0"/>
              <a:t>08.05.2018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89041-4640-4B2E-82F6-08D9F8E421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89041-4640-4B2E-82F6-08D9F8E42171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928662" y="785792"/>
            <a:ext cx="7772400" cy="142877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071546"/>
            <a:ext cx="7643866" cy="4429156"/>
          </a:xfrm>
        </p:spPr>
        <p:txBody>
          <a:bodyPr>
            <a:normAutofit/>
          </a:bodyPr>
          <a:lstStyle/>
          <a:p>
            <a:r>
              <a:rPr lang="uk-UA" sz="2600" b="1" dirty="0" smtClean="0"/>
              <a:t>ТЕМА: </a:t>
            </a:r>
            <a:r>
              <a:rPr lang="ru-RU" sz="2600" b="1" dirty="0" smtClean="0"/>
              <a:t> Статистичні таблиці та графіки</a:t>
            </a:r>
            <a:endParaRPr lang="ru-RU" sz="2600" dirty="0" smtClean="0"/>
          </a:p>
          <a:p>
            <a:r>
              <a:rPr lang="uk-UA" sz="2600" dirty="0" smtClean="0"/>
              <a:t> </a:t>
            </a:r>
            <a:endParaRPr lang="ru-RU" sz="2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uk-UA" sz="2600" dirty="0" smtClean="0"/>
              <a:t>Попередня обробка статистичних даних.</a:t>
            </a:r>
            <a:endParaRPr lang="ru-RU" sz="2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uk-UA" sz="2600" dirty="0" smtClean="0"/>
              <a:t>Табличне й графічне представлення інформації.</a:t>
            </a:r>
            <a:endParaRPr lang="ru-RU" sz="2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uk-UA" sz="2600" dirty="0" smtClean="0"/>
              <a:t>Характеристики варіаційного ряду.</a:t>
            </a:r>
            <a:endParaRPr lang="ru-RU" sz="2600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2600" dirty="0" smtClean="0"/>
              <a:t>Інтервали, частоти й накопичені характеристики варіаційного ряду.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dirty="0" smtClean="0"/>
              <a:t>ДЯКУЮ ЗА УВАГУ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642918"/>
            <a:ext cx="8572560" cy="5715040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Вибірка </a:t>
            </a:r>
            <a:r>
              <a:rPr lang="uk-UA" dirty="0" smtClean="0"/>
              <a:t>- це сукупність однорідних величин, яка доступна для вимірів. Сукупність всіх значень, які можна було б отримати для вибірки, що вивчають, називається </a:t>
            </a:r>
            <a:r>
              <a:rPr lang="uk-UA" b="1" i="1" dirty="0" smtClean="0"/>
              <a:t>генеральною (основною) сукупністю</a:t>
            </a:r>
            <a:r>
              <a:rPr lang="uk-UA" i="1" dirty="0" smtClean="0"/>
              <a:t>. </a:t>
            </a:r>
            <a:r>
              <a:rPr lang="uk-UA" dirty="0" smtClean="0"/>
              <a:t>Генеральна сукупність - це безмежна кількість однорідних вимірів.</a:t>
            </a:r>
            <a:endParaRPr lang="ru-RU" dirty="0" smtClean="0"/>
          </a:p>
          <a:p>
            <a:r>
              <a:rPr lang="uk-UA" dirty="0" smtClean="0"/>
              <a:t>За </a:t>
            </a:r>
            <a:r>
              <a:rPr lang="uk-UA" dirty="0" smtClean="0"/>
              <a:t>результатами вимірів вибірки оцінюють емпіричні середні величини, характеристики розсіювання та однорідність вибірки, порівнюють розподіл результатів з нормальним.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85794"/>
            <a:ext cx="8229600" cy="4525963"/>
          </a:xfrm>
        </p:spPr>
        <p:txBody>
          <a:bodyPr/>
          <a:lstStyle/>
          <a:p>
            <a:r>
              <a:rPr lang="uk-UA" sz="2400" b="1" dirty="0" smtClean="0"/>
              <a:t>Групування </a:t>
            </a:r>
            <a:r>
              <a:rPr lang="uk-UA" sz="2400" dirty="0" smtClean="0"/>
              <a:t>— це процес систематизації первинних даних з метою добування </a:t>
            </a:r>
            <a:r>
              <a:rPr lang="uk-UA" sz="2400" dirty="0" err="1" smtClean="0"/>
              <a:t>iнформації</a:t>
            </a:r>
            <a:r>
              <a:rPr lang="uk-UA" sz="2400" dirty="0" smtClean="0"/>
              <a:t>, котра в них міститься.</a:t>
            </a:r>
            <a:endParaRPr lang="ru-RU" sz="2400" dirty="0" smtClean="0"/>
          </a:p>
          <a:p>
            <a:r>
              <a:rPr lang="uk-UA" sz="2400" b="1" dirty="0" err="1" smtClean="0"/>
              <a:t>Ранжування</a:t>
            </a:r>
            <a:r>
              <a:rPr lang="uk-UA" sz="2400" b="1" dirty="0" smtClean="0"/>
              <a:t> -</a:t>
            </a:r>
            <a:r>
              <a:rPr lang="uk-UA" sz="2400" dirty="0" smtClean="0"/>
              <a:t> це розміщення результатів вимірів в порядку зростання або спадання.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>
            <a:normAutofit/>
          </a:bodyPr>
          <a:lstStyle/>
          <a:p>
            <a:r>
              <a:rPr lang="uk-UA" sz="2400" dirty="0" smtClean="0"/>
              <a:t>Вибірку великого обсягу розбивають на </a:t>
            </a:r>
            <a:r>
              <a:rPr lang="uk-UA" sz="2400" dirty="0" smtClean="0"/>
              <a:t>інтервали. </a:t>
            </a:r>
            <a:r>
              <a:rPr lang="uk-UA" sz="2400" dirty="0" smtClean="0"/>
              <a:t>Наближено число інтервалів </a:t>
            </a:r>
            <a:r>
              <a:rPr lang="en-US" sz="2400" b="1" dirty="0" smtClean="0"/>
              <a:t>k </a:t>
            </a:r>
            <a:r>
              <a:rPr lang="uk-UA" sz="2400" dirty="0" smtClean="0"/>
              <a:t>можна знайти:</a:t>
            </a:r>
          </a:p>
          <a:p>
            <a:pPr>
              <a:buNone/>
            </a:pPr>
            <a:r>
              <a:rPr lang="uk-UA" sz="2400" dirty="0" smtClean="0"/>
              <a:t>1.  за формулою Стерджеса: k =1 + 3.32</a:t>
            </a:r>
            <a:r>
              <a:rPr lang="en-US" sz="2400" dirty="0" err="1" smtClean="0"/>
              <a:t>lg</a:t>
            </a:r>
            <a:r>
              <a:rPr lang="uk-UA" sz="2400" dirty="0" smtClean="0"/>
              <a:t> </a:t>
            </a:r>
            <a:r>
              <a:rPr lang="en-US" sz="2400" dirty="0" smtClean="0"/>
              <a:t>n</a:t>
            </a:r>
            <a:r>
              <a:rPr lang="uk-UA" sz="2400" dirty="0" smtClean="0"/>
              <a:t>,</a:t>
            </a:r>
          </a:p>
          <a:p>
            <a:pPr>
              <a:buNone/>
            </a:pPr>
            <a:r>
              <a:rPr lang="uk-UA" sz="2400" dirty="0" smtClean="0"/>
              <a:t> де </a:t>
            </a:r>
            <a:r>
              <a:rPr lang="en-US" sz="2400" dirty="0" smtClean="0"/>
              <a:t>n</a:t>
            </a:r>
            <a:r>
              <a:rPr lang="uk-UA" sz="2400" dirty="0" smtClean="0"/>
              <a:t> - обсяг вибірки, </a:t>
            </a:r>
            <a:r>
              <a:rPr lang="en-US" sz="2400" dirty="0" err="1" smtClean="0"/>
              <a:t>lg</a:t>
            </a:r>
            <a:r>
              <a:rPr lang="uk-UA" sz="2400" dirty="0" smtClean="0"/>
              <a:t> - символ десяткового логарифма;</a:t>
            </a:r>
          </a:p>
          <a:p>
            <a:pPr>
              <a:buNone/>
            </a:pPr>
            <a:r>
              <a:rPr lang="uk-UA" sz="2400" dirty="0" smtClean="0"/>
              <a:t>2.  за таблицею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b="1" dirty="0" smtClean="0"/>
              <a:t>Ширину   (</a:t>
            </a:r>
            <a:r>
              <a:rPr lang="en-US" b="1" dirty="0" smtClean="0"/>
              <a:t>h</a:t>
            </a:r>
            <a:r>
              <a:rPr lang="uk-UA" b="1" dirty="0" smtClean="0"/>
              <a:t>)  </a:t>
            </a:r>
            <a:r>
              <a:rPr lang="uk-UA" dirty="0" smtClean="0"/>
              <a:t>кожного із інтервалів (</a:t>
            </a:r>
            <a:r>
              <a:rPr lang="uk-UA" b="1" dirty="0" smtClean="0"/>
              <a:t>крок інтервалу</a:t>
            </a:r>
            <a:r>
              <a:rPr lang="uk-UA" dirty="0" smtClean="0"/>
              <a:t>) визначають за формулою:</a:t>
            </a:r>
            <a:endParaRPr lang="ru-RU" dirty="0" smtClean="0"/>
          </a:p>
          <a:p>
            <a:pPr algn="ctr">
              <a:buNone/>
            </a:pPr>
            <a:r>
              <a:rPr lang="en-US" sz="3800" dirty="0" smtClean="0"/>
              <a:t>h</a:t>
            </a:r>
            <a:r>
              <a:rPr lang="ru-RU" sz="3800" dirty="0" smtClean="0"/>
              <a:t> = (</a:t>
            </a:r>
            <a:r>
              <a:rPr lang="en-US" sz="3800" dirty="0" smtClean="0"/>
              <a:t>X </a:t>
            </a:r>
            <a:r>
              <a:rPr lang="en-US" sz="3800" baseline="-25000" dirty="0" smtClean="0"/>
              <a:t>max</a:t>
            </a:r>
            <a:r>
              <a:rPr lang="ru-RU" sz="3800" dirty="0" smtClean="0"/>
              <a:t> - </a:t>
            </a:r>
            <a:r>
              <a:rPr lang="en-US" sz="3800" dirty="0" smtClean="0"/>
              <a:t>X </a:t>
            </a:r>
            <a:r>
              <a:rPr lang="en-US" sz="3800" baseline="-25000" dirty="0" smtClean="0"/>
              <a:t>min</a:t>
            </a:r>
            <a:r>
              <a:rPr lang="ru-RU" sz="3800" dirty="0" smtClean="0"/>
              <a:t>) / </a:t>
            </a:r>
            <a:r>
              <a:rPr lang="en-US" sz="3800" dirty="0" smtClean="0"/>
              <a:t>k</a:t>
            </a:r>
            <a:endParaRPr lang="ru-RU" sz="3800" dirty="0" smtClean="0"/>
          </a:p>
          <a:p>
            <a:pPr>
              <a:buNone/>
            </a:pPr>
            <a:r>
              <a:rPr lang="uk-UA" dirty="0" smtClean="0"/>
              <a:t>де </a:t>
            </a:r>
            <a:r>
              <a:rPr lang="en-US" dirty="0" smtClean="0"/>
              <a:t>X </a:t>
            </a:r>
            <a:r>
              <a:rPr lang="en-US" baseline="-25000" dirty="0" smtClean="0"/>
              <a:t>max</a:t>
            </a:r>
            <a:r>
              <a:rPr lang="uk-UA" dirty="0" smtClean="0"/>
              <a:t> і   </a:t>
            </a:r>
            <a:r>
              <a:rPr lang="en-US" dirty="0" smtClean="0"/>
              <a:t>X </a:t>
            </a:r>
            <a:r>
              <a:rPr lang="en-US" baseline="-25000" dirty="0" smtClean="0"/>
              <a:t>min</a:t>
            </a:r>
            <a:r>
              <a:rPr lang="uk-UA" baseline="-25000" dirty="0" smtClean="0"/>
              <a:t>  </a:t>
            </a:r>
            <a:r>
              <a:rPr lang="uk-UA" dirty="0" smtClean="0"/>
              <a:t>- максимальне і мінімальне значення результатів вимірів.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Нижня границя групування першого інтервалу (</a:t>
            </a:r>
            <a:r>
              <a:rPr lang="uk-UA" dirty="0" err="1" smtClean="0"/>
              <a:t>Х</a:t>
            </a:r>
            <a:r>
              <a:rPr lang="uk-UA" baseline="-25000" dirty="0" err="1" smtClean="0"/>
              <a:t>н</a:t>
            </a:r>
            <a:r>
              <a:rPr lang="ru-RU" baseline="-25000" dirty="0" smtClean="0"/>
              <a:t>1</a:t>
            </a:r>
            <a:r>
              <a:rPr lang="uk-UA" dirty="0" smtClean="0"/>
              <a:t>) вибирається</a:t>
            </a:r>
          </a:p>
          <a:p>
            <a:pPr algn="just">
              <a:buNone/>
            </a:pPr>
            <a:r>
              <a:rPr lang="uk-UA" dirty="0" smtClean="0"/>
              <a:t> рівною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min</a:t>
            </a:r>
            <a:r>
              <a:rPr lang="uk-UA" dirty="0" smtClean="0"/>
              <a:t>. Нижня границя наступних інтервалів є одночасно верхньою</a:t>
            </a:r>
          </a:p>
          <a:p>
            <a:pPr algn="just">
              <a:buNone/>
            </a:pPr>
            <a:r>
              <a:rPr lang="uk-UA" dirty="0" smtClean="0"/>
              <a:t> границею попередніх інтервалів (</a:t>
            </a:r>
            <a:r>
              <a:rPr lang="en-US" dirty="0" smtClean="0"/>
              <a:t>X</a:t>
            </a:r>
            <a:r>
              <a:rPr lang="uk-UA" baseline="-25000" dirty="0" smtClean="0"/>
              <a:t>н</a:t>
            </a:r>
            <a:r>
              <a:rPr lang="en-US" baseline="-25000" dirty="0" err="1" smtClean="0"/>
              <a:t>i</a:t>
            </a:r>
            <a:r>
              <a:rPr lang="uk-UA" dirty="0" smtClean="0"/>
              <a:t> = </a:t>
            </a:r>
            <a:r>
              <a:rPr lang="en-US" dirty="0" smtClean="0"/>
              <a:t>X </a:t>
            </a:r>
            <a:r>
              <a:rPr lang="uk-UA" baseline="-25000" dirty="0" smtClean="0"/>
              <a:t>в(</a:t>
            </a:r>
            <a:r>
              <a:rPr lang="en-US" baseline="-25000" dirty="0" err="1" smtClean="0"/>
              <a:t>i</a:t>
            </a:r>
            <a:r>
              <a:rPr lang="uk-UA" baseline="-25000" dirty="0" smtClean="0"/>
              <a:t>-1)</a:t>
            </a:r>
            <a:r>
              <a:rPr lang="uk-UA" dirty="0" smtClean="0"/>
              <a:t>). Верхня границя останнього </a:t>
            </a:r>
          </a:p>
          <a:p>
            <a:pPr algn="just">
              <a:buNone/>
            </a:pPr>
            <a:r>
              <a:rPr lang="uk-UA" dirty="0" smtClean="0"/>
              <a:t>інтервалу дорівнює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uk-UA" baseline="-25000" dirty="0" smtClean="0"/>
              <a:t>ах</a:t>
            </a:r>
            <a:r>
              <a:rPr lang="uk-UA" dirty="0" smtClean="0"/>
              <a:t>. Значення нижніх і верхніх границь</a:t>
            </a:r>
          </a:p>
          <a:p>
            <a:pPr algn="just">
              <a:buNone/>
            </a:pPr>
            <a:r>
              <a:rPr lang="uk-UA" dirty="0" smtClean="0"/>
              <a:t> обчислюються за формулами: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X</a:t>
            </a:r>
            <a:r>
              <a:rPr lang="uk-UA" baseline="-25000" dirty="0" smtClean="0"/>
              <a:t>н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 = </a:t>
            </a:r>
            <a:r>
              <a:rPr lang="en-US" dirty="0" err="1" smtClean="0"/>
              <a:t>Xmin</a:t>
            </a:r>
            <a:r>
              <a:rPr lang="en-US" dirty="0" smtClean="0"/>
              <a:t> + (i-1)h</a:t>
            </a:r>
            <a:endParaRPr lang="ru-RU" dirty="0" smtClean="0"/>
          </a:p>
          <a:p>
            <a:pPr algn="ctr">
              <a:buNone/>
            </a:pPr>
            <a:r>
              <a:rPr lang="en-US" dirty="0" smtClean="0"/>
              <a:t>X</a:t>
            </a:r>
            <a:r>
              <a:rPr lang="uk-UA" baseline="-25000" dirty="0" smtClean="0"/>
              <a:t>в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 smtClean="0"/>
              <a:t> = </a:t>
            </a:r>
            <a:r>
              <a:rPr lang="en-US" dirty="0" err="1" smtClean="0"/>
              <a:t>Xmin</a:t>
            </a:r>
            <a:r>
              <a:rPr lang="en-US" dirty="0" smtClean="0"/>
              <a:t> + </a:t>
            </a:r>
            <a:r>
              <a:rPr lang="en-US" dirty="0" err="1" smtClean="0"/>
              <a:t>i</a:t>
            </a:r>
            <a:r>
              <a:rPr lang="en-US" dirty="0" err="1" smtClean="0">
                <a:sym typeface="Symbol"/>
              </a:rPr>
              <a:t></a:t>
            </a:r>
            <a:r>
              <a:rPr lang="en-US" dirty="0" err="1" smtClean="0"/>
              <a:t>h</a:t>
            </a:r>
            <a:endParaRPr lang="ru-RU" dirty="0" smtClean="0"/>
          </a:p>
          <a:p>
            <a:pPr algn="ctr">
              <a:buNone/>
            </a:pPr>
            <a:r>
              <a:rPr lang="uk-UA" dirty="0" smtClean="0"/>
              <a:t>де і=1,2,…,</a:t>
            </a:r>
            <a:r>
              <a:rPr lang="en-US" dirty="0" smtClean="0"/>
              <a:t>k</a:t>
            </a:r>
            <a:r>
              <a:rPr lang="ru-RU" dirty="0" smtClean="0"/>
              <a:t> — </a:t>
            </a:r>
            <a:r>
              <a:rPr lang="uk-UA" dirty="0" smtClean="0"/>
              <a:t>номер інтервалу. 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0957" t="19888" r="31059" b="29603"/>
          <a:stretch>
            <a:fillRect/>
          </a:stretch>
        </p:blipFill>
        <p:spPr bwMode="auto">
          <a:xfrm>
            <a:off x="214282" y="214290"/>
            <a:ext cx="8501122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200" t="18940" r="30554" b="14767"/>
          <a:stretch>
            <a:fillRect/>
          </a:stretch>
        </p:blipFill>
        <p:spPr bwMode="auto">
          <a:xfrm>
            <a:off x="428596" y="0"/>
            <a:ext cx="8001056" cy="671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sz="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957" t="19888" r="31059" b="34338"/>
          <a:stretch>
            <a:fillRect/>
          </a:stretch>
        </p:blipFill>
        <p:spPr bwMode="auto">
          <a:xfrm>
            <a:off x="1000100" y="571480"/>
            <a:ext cx="7215238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957" t="40407" r="31059" b="16976"/>
          <a:stretch>
            <a:fillRect/>
          </a:stretch>
        </p:blipFill>
        <p:spPr bwMode="auto">
          <a:xfrm>
            <a:off x="571472" y="428604"/>
            <a:ext cx="800105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241</Words>
  <Application>Microsoft Office PowerPoint</Application>
  <PresentationFormat>Экран (4:3)</PresentationFormat>
  <Paragraphs>29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6</cp:revision>
  <dcterms:modified xsi:type="dcterms:W3CDTF">2018-05-08T15:45:08Z</dcterms:modified>
</cp:coreProperties>
</file>