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61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29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B32C7F-D2FD-448D-B7B7-404D9844A69E}" type="datetimeFigureOut">
              <a:rPr lang="uk-UA" smtClean="0"/>
              <a:t>26.10.2022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A8F172-6333-445E-8657-670A79E4F6F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38960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8F172-6333-445E-8657-670A79E4F6FE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50247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37D2A-F26E-4B6D-9682-16FBFCFA2C2A}" type="datetimeFigureOut">
              <a:rPr lang="uk-UA" smtClean="0"/>
              <a:t>26.10.2022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FDA0F-A5E3-470D-A5F5-0CD7711C27E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89261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37D2A-F26E-4B6D-9682-16FBFCFA2C2A}" type="datetimeFigureOut">
              <a:rPr lang="uk-UA" smtClean="0"/>
              <a:t>26.10.2022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FDA0F-A5E3-470D-A5F5-0CD7711C27E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20567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37D2A-F26E-4B6D-9682-16FBFCFA2C2A}" type="datetimeFigureOut">
              <a:rPr lang="uk-UA" smtClean="0"/>
              <a:t>26.10.2022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FDA0F-A5E3-470D-A5F5-0CD7711C27EC}" type="slidenum">
              <a:rPr lang="uk-UA" smtClean="0"/>
              <a:t>‹№›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928191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37D2A-F26E-4B6D-9682-16FBFCFA2C2A}" type="datetimeFigureOut">
              <a:rPr lang="uk-UA" smtClean="0"/>
              <a:t>26.10.2022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FDA0F-A5E3-470D-A5F5-0CD7711C27E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031999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37D2A-F26E-4B6D-9682-16FBFCFA2C2A}" type="datetimeFigureOut">
              <a:rPr lang="uk-UA" smtClean="0"/>
              <a:t>26.10.2022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FDA0F-A5E3-470D-A5F5-0CD7711C27EC}" type="slidenum">
              <a:rPr lang="uk-UA" smtClean="0"/>
              <a:t>‹№›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437719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37D2A-F26E-4B6D-9682-16FBFCFA2C2A}" type="datetimeFigureOut">
              <a:rPr lang="uk-UA" smtClean="0"/>
              <a:t>26.10.2022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FDA0F-A5E3-470D-A5F5-0CD7711C27E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909265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37D2A-F26E-4B6D-9682-16FBFCFA2C2A}" type="datetimeFigureOut">
              <a:rPr lang="uk-UA" smtClean="0"/>
              <a:t>26.10.2022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FDA0F-A5E3-470D-A5F5-0CD7711C27E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079888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37D2A-F26E-4B6D-9682-16FBFCFA2C2A}" type="datetimeFigureOut">
              <a:rPr lang="uk-UA" smtClean="0"/>
              <a:t>26.10.2022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FDA0F-A5E3-470D-A5F5-0CD7711C27E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13447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37D2A-F26E-4B6D-9682-16FBFCFA2C2A}" type="datetimeFigureOut">
              <a:rPr lang="uk-UA" smtClean="0"/>
              <a:t>26.10.2022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FDA0F-A5E3-470D-A5F5-0CD7711C27E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01022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37D2A-F26E-4B6D-9682-16FBFCFA2C2A}" type="datetimeFigureOut">
              <a:rPr lang="uk-UA" smtClean="0"/>
              <a:t>26.10.2022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FDA0F-A5E3-470D-A5F5-0CD7711C27E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72490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37D2A-F26E-4B6D-9682-16FBFCFA2C2A}" type="datetimeFigureOut">
              <a:rPr lang="uk-UA" smtClean="0"/>
              <a:t>26.10.2022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FDA0F-A5E3-470D-A5F5-0CD7711C27E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82557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37D2A-F26E-4B6D-9682-16FBFCFA2C2A}" type="datetimeFigureOut">
              <a:rPr lang="uk-UA" smtClean="0"/>
              <a:t>26.10.2022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FDA0F-A5E3-470D-A5F5-0CD7711C27E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55039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37D2A-F26E-4B6D-9682-16FBFCFA2C2A}" type="datetimeFigureOut">
              <a:rPr lang="uk-UA" smtClean="0"/>
              <a:t>26.10.2022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FDA0F-A5E3-470D-A5F5-0CD7711C27E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97851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37D2A-F26E-4B6D-9682-16FBFCFA2C2A}" type="datetimeFigureOut">
              <a:rPr lang="uk-UA" smtClean="0"/>
              <a:t>26.10.2022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FDA0F-A5E3-470D-A5F5-0CD7711C27E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11088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37D2A-F26E-4B6D-9682-16FBFCFA2C2A}" type="datetimeFigureOut">
              <a:rPr lang="uk-UA" smtClean="0"/>
              <a:t>26.10.2022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FDA0F-A5E3-470D-A5F5-0CD7711C27E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56051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37D2A-F26E-4B6D-9682-16FBFCFA2C2A}" type="datetimeFigureOut">
              <a:rPr lang="uk-UA" smtClean="0"/>
              <a:t>26.10.2022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FDA0F-A5E3-470D-A5F5-0CD7711C27E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45922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37D2A-F26E-4B6D-9682-16FBFCFA2C2A}" type="datetimeFigureOut">
              <a:rPr lang="uk-UA" smtClean="0"/>
              <a:t>26.10.2022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4DBFDA0F-A5E3-470D-A5F5-0CD7711C27E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0379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2" r:id="rId1"/>
    <p:sldLayoutId id="2147484163" r:id="rId2"/>
    <p:sldLayoutId id="2147484164" r:id="rId3"/>
    <p:sldLayoutId id="2147484165" r:id="rId4"/>
    <p:sldLayoutId id="2147484166" r:id="rId5"/>
    <p:sldLayoutId id="2147484167" r:id="rId6"/>
    <p:sldLayoutId id="2147484168" r:id="rId7"/>
    <p:sldLayoutId id="2147484169" r:id="rId8"/>
    <p:sldLayoutId id="2147484170" r:id="rId9"/>
    <p:sldLayoutId id="2147484171" r:id="rId10"/>
    <p:sldLayoutId id="2147484172" r:id="rId11"/>
    <p:sldLayoutId id="2147484173" r:id="rId12"/>
    <p:sldLayoutId id="2147484174" r:id="rId13"/>
    <p:sldLayoutId id="2147484175" r:id="rId14"/>
    <p:sldLayoutId id="2147484176" r:id="rId15"/>
    <p:sldLayoutId id="214748417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862" y="137121"/>
            <a:ext cx="1260963" cy="182887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 flipH="1">
            <a:off x="1477824" y="222349"/>
            <a:ext cx="9897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ЛЬВІВСЬКИЙ ДЕРЖАВНИЙ УНІВЕРСИТЕТ ФІЗИЧНОЇ КУЛЬТУРИ ІМЕНІ ІВАНА БОБЕРСЬКОГО</a:t>
            </a:r>
            <a:endParaRPr lang="uk-UA" sz="2400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32304" y="1847088"/>
            <a:ext cx="6987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КАФЕДРА ГУМАНІТАРНИХ ДИСЦИПЛІН</a:t>
            </a:r>
            <a:endParaRPr lang="uk-UA" sz="2400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2" name="Вертикальний сувій 11"/>
          <p:cNvSpPr/>
          <p:nvPr/>
        </p:nvSpPr>
        <p:spPr>
          <a:xfrm>
            <a:off x="3384201" y="2308753"/>
            <a:ext cx="4443063" cy="2305058"/>
          </a:xfrm>
          <a:prstGeom prst="verticalScrol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РИТОРИКА</a:t>
            </a:r>
            <a:endParaRPr lang="uk-UA" sz="2800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4257" y="3622590"/>
            <a:ext cx="3415856" cy="2312099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86785"/>
            <a:ext cx="1959864" cy="287121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959864" y="5242192"/>
            <a:ext cx="644439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000" dirty="0" smtClean="0">
                <a:solidFill>
                  <a:schemeClr val="accent6">
                    <a:lumMod val="50000"/>
                  </a:schemeClr>
                </a:solidFill>
              </a:rPr>
              <a:t>Керівник курсу: </a:t>
            </a:r>
            <a:br>
              <a:rPr lang="uk-UA" sz="20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uk-UA" sz="2000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uk-UA" sz="20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uk-UA" sz="2000" dirty="0" smtClean="0">
                <a:solidFill>
                  <a:schemeClr val="accent6">
                    <a:lumMod val="50000"/>
                  </a:schemeClr>
                </a:solidFill>
              </a:rPr>
              <a:t>старший викладач кафедри гуманітарних дисциплін</a:t>
            </a:r>
            <a:r>
              <a:rPr lang="uk-UA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uk-UA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uk-UA" sz="2400" dirty="0" err="1" smtClean="0">
                <a:solidFill>
                  <a:schemeClr val="accent6">
                    <a:lumMod val="50000"/>
                  </a:schemeClr>
                </a:solidFill>
              </a:rPr>
              <a:t>Гузенко</a:t>
            </a:r>
            <a:r>
              <a:rPr lang="uk-UA" sz="2400" dirty="0" smtClean="0">
                <a:solidFill>
                  <a:schemeClr val="accent6">
                    <a:lumMod val="50000"/>
                  </a:schemeClr>
                </a:solidFill>
              </a:rPr>
              <a:t> Ірина Іллівна</a:t>
            </a:r>
            <a:endParaRPr lang="uk-UA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261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201168"/>
            <a:ext cx="9134856" cy="14264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ПРЕДМЕТ ДИСЦИПЛІНИ</a:t>
            </a:r>
            <a:endParaRPr lang="uk-UA" sz="2400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1208" y="256946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uk-UA"/>
          </a:p>
        </p:txBody>
      </p:sp>
      <p:sp>
        <p:nvSpPr>
          <p:cNvPr id="3" name="Прямокутник 2"/>
          <p:cNvSpPr/>
          <p:nvPr/>
        </p:nvSpPr>
        <p:spPr>
          <a:xfrm flipH="1">
            <a:off x="9939528" y="2276856"/>
            <a:ext cx="603504" cy="12208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endParaRPr lang="uk-UA" sz="2400" dirty="0" smtClean="0"/>
          </a:p>
          <a:p>
            <a:pPr>
              <a:lnSpc>
                <a:spcPts val="1280"/>
              </a:lnSpc>
              <a:spcAft>
                <a:spcPts val="0"/>
              </a:spcAft>
            </a:pPr>
            <a:endParaRPr lang="uk-UA" sz="1100" dirty="0" smtClean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1280"/>
              </a:lnSpc>
              <a:spcAft>
                <a:spcPts val="0"/>
              </a:spcAft>
            </a:pPr>
            <a:endParaRPr lang="uk-UA" sz="1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1280"/>
              </a:lnSpc>
              <a:spcAft>
                <a:spcPts val="0"/>
              </a:spcAft>
            </a:pPr>
            <a:endParaRPr lang="uk-UA" sz="1100" dirty="0" smtClean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1280"/>
              </a:lnSpc>
              <a:spcAft>
                <a:spcPts val="0"/>
              </a:spcAft>
            </a:pPr>
            <a:endParaRPr lang="uk-UA" sz="1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1280"/>
              </a:lnSpc>
              <a:spcAft>
                <a:spcPts val="0"/>
              </a:spcAft>
            </a:pPr>
            <a:endParaRPr lang="uk-UA" sz="1100" dirty="0" smtClean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1280"/>
              </a:lnSpc>
              <a:spcAft>
                <a:spcPts val="0"/>
              </a:spcAft>
            </a:pPr>
            <a:endParaRPr lang="uk-UA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кутник 4"/>
          <p:cNvSpPr/>
          <p:nvPr/>
        </p:nvSpPr>
        <p:spPr>
          <a:xfrm>
            <a:off x="10177270" y="1755648"/>
            <a:ext cx="45719" cy="1747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endParaRPr lang="uk-UA" sz="2400" dirty="0"/>
          </a:p>
        </p:txBody>
      </p:sp>
      <p:sp>
        <p:nvSpPr>
          <p:cNvPr id="6" name="Прямокутник 5"/>
          <p:cNvSpPr/>
          <p:nvPr/>
        </p:nvSpPr>
        <p:spPr>
          <a:xfrm>
            <a:off x="3912966" y="32443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4D5156"/>
                </a:solidFill>
                <a:latin typeface="arial" panose="020B0604020202020204" pitchFamily="34" charset="0"/>
              </a:rPr>
              <a:t> </a:t>
            </a:r>
            <a:endParaRPr lang="uk-UA" dirty="0"/>
          </a:p>
        </p:txBody>
      </p:sp>
      <p:sp>
        <p:nvSpPr>
          <p:cNvPr id="7" name="TextBox 6"/>
          <p:cNvSpPr txBox="1"/>
          <p:nvPr/>
        </p:nvSpPr>
        <p:spPr>
          <a:xfrm>
            <a:off x="521208" y="2503041"/>
            <a:ext cx="8677656" cy="3465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uk-UA" sz="2400" dirty="0" smtClean="0">
                <a:solidFill>
                  <a:schemeClr val="accent1">
                    <a:lumMod val="75000"/>
                  </a:schemeClr>
                </a:solidFill>
              </a:rPr>
              <a:t>- якісне </a:t>
            </a:r>
            <a:r>
              <a:rPr lang="uk-UA" sz="2400" dirty="0">
                <a:solidFill>
                  <a:schemeClr val="accent1">
                    <a:lumMod val="75000"/>
                  </a:schemeClr>
                </a:solidFill>
              </a:rPr>
              <a:t>мовлення фахівців </a:t>
            </a:r>
            <a:r>
              <a:rPr lang="uk-UA" sz="2400" dirty="0" smtClean="0">
                <a:solidFill>
                  <a:schemeClr val="accent1">
                    <a:lumMod val="75000"/>
                  </a:schemeClr>
                </a:solidFill>
              </a:rPr>
              <a:t>галузі,</a:t>
            </a:r>
            <a:br>
              <a:rPr lang="uk-UA" sz="2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uk-UA" sz="24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uk-UA" sz="2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uk-UA" sz="24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uk-UA" sz="2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uk-UA" sz="24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uk-UA" sz="24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uk-UA" sz="24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uk-UA" sz="24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uk-UA" sz="24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uk-UA" sz="24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uk-UA" sz="24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uk-UA" sz="24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uk-UA" sz="2400" dirty="0" smtClean="0">
                <a:solidFill>
                  <a:schemeClr val="accent1">
                    <a:lumMod val="75000"/>
                  </a:schemeClr>
                </a:solidFill>
              </a:rPr>
              <a:t>- сучасні </a:t>
            </a:r>
            <a:r>
              <a:rPr lang="uk-UA" sz="2400" dirty="0">
                <a:solidFill>
                  <a:schemeClr val="accent1">
                    <a:lumMod val="75000"/>
                  </a:schemeClr>
                </a:solidFill>
              </a:rPr>
              <a:t>тенденції розвитку </a:t>
            </a:r>
            <a:r>
              <a:rPr lang="uk-UA" sz="2400" dirty="0" smtClean="0">
                <a:solidFill>
                  <a:schemeClr val="accent1">
                    <a:lumMod val="75000"/>
                  </a:schemeClr>
                </a:solidFill>
              </a:rPr>
              <a:t>риторики,</a:t>
            </a:r>
            <a:br>
              <a:rPr lang="uk-UA" sz="2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uk-UA" sz="24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uk-UA" sz="2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uk-UA" sz="24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uk-UA" sz="2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uk-UA" sz="24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uk-UA" sz="2400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uk-UA" sz="24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ts val="1000"/>
              </a:lnSpc>
            </a:pPr>
            <a:endParaRPr lang="uk-UA" sz="24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ts val="1000"/>
              </a:lnSpc>
            </a:pPr>
            <a:endParaRPr lang="uk-UA" sz="24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ts val="1000"/>
              </a:lnSpc>
            </a:pP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ts val="1000"/>
              </a:lnSpc>
              <a:spcAft>
                <a:spcPts val="0"/>
              </a:spcAft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ru-RU" sz="2400" dirty="0" err="1">
                <a:solidFill>
                  <a:schemeClr val="accent1">
                    <a:lumMod val="75000"/>
                  </a:schemeClr>
                </a:solidFill>
              </a:rPr>
              <a:t>п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ублічний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1">
                    <a:lumMod val="75000"/>
                  </a:schemeClr>
                </a:solidFill>
              </a:rPr>
              <a:t>виступ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 у </a:t>
            </a:r>
            <a:r>
              <a:rPr lang="ru-RU" sz="2400" dirty="0" err="1">
                <a:solidFill>
                  <a:schemeClr val="accent1">
                    <a:lumMod val="75000"/>
                  </a:schemeClr>
                </a:solidFill>
              </a:rPr>
              <a:t>процесі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комунікації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,</a:t>
            </a:r>
            <a:b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uk-UA" sz="2400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pPr>
              <a:lnSpc>
                <a:spcPts val="1000"/>
              </a:lnSpc>
              <a:spcAft>
                <a:spcPts val="0"/>
              </a:spcAft>
            </a:pPr>
            <a:endParaRPr lang="uk-UA" sz="2400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pPr>
              <a:lnSpc>
                <a:spcPts val="1000"/>
              </a:lnSpc>
              <a:spcAft>
                <a:spcPts val="0"/>
              </a:spcAft>
            </a:pPr>
            <a:r>
              <a:rPr lang="uk-UA" sz="24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 </a:t>
            </a:r>
          </a:p>
          <a:p>
            <a:pPr>
              <a:lnSpc>
                <a:spcPts val="1280"/>
              </a:lnSpc>
              <a:spcAft>
                <a:spcPts val="0"/>
              </a:spcAft>
            </a:pPr>
            <a:r>
              <a:rPr lang="uk-UA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</a:p>
          <a:p>
            <a:pPr>
              <a:lnSpc>
                <a:spcPts val="1000"/>
              </a:lnSpc>
            </a:pPr>
            <a:r>
              <a:rPr lang="uk-UA" sz="2400" dirty="0" smtClean="0">
                <a:solidFill>
                  <a:schemeClr val="accent1">
                    <a:lumMod val="75000"/>
                  </a:schemeClr>
                </a:solidFill>
              </a:rPr>
              <a:t>- загальні </a:t>
            </a:r>
            <a:r>
              <a:rPr lang="uk-UA" sz="2400" dirty="0">
                <a:solidFill>
                  <a:schemeClr val="accent1">
                    <a:lumMod val="75000"/>
                  </a:schemeClr>
                </a:solidFill>
              </a:rPr>
              <a:t>закономірності мовленнєвої поведінки</a:t>
            </a:r>
          </a:p>
          <a:p>
            <a:pPr>
              <a:lnSpc>
                <a:spcPts val="1000"/>
              </a:lnSpc>
            </a:pPr>
            <a:endParaRPr lang="uk-UA" sz="24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ts val="1000"/>
              </a:lnSpc>
            </a:pPr>
            <a:endParaRPr lang="uk-UA" sz="24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ts val="1000"/>
              </a:lnSpc>
            </a:pPr>
            <a:r>
              <a:rPr lang="uk-UA" sz="2400" dirty="0" smtClean="0">
                <a:solidFill>
                  <a:schemeClr val="accent1">
                    <a:lumMod val="75000"/>
                  </a:schemeClr>
                </a:solidFill>
              </a:rPr>
              <a:t>  у </a:t>
            </a:r>
            <a:r>
              <a:rPr lang="uk-UA" sz="2400" dirty="0">
                <a:solidFill>
                  <a:schemeClr val="accent1">
                    <a:lumMod val="75000"/>
                  </a:schemeClr>
                </a:solidFill>
              </a:rPr>
              <a:t>різних ситуаціях </a:t>
            </a:r>
            <a:r>
              <a:rPr lang="uk-UA" sz="2400" dirty="0" smtClean="0">
                <a:solidFill>
                  <a:schemeClr val="accent1">
                    <a:lumMod val="75000"/>
                  </a:schemeClr>
                </a:solidFill>
              </a:rPr>
              <a:t>спілкування.</a:t>
            </a:r>
            <a:endParaRPr lang="uk-UA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AutoShape 4" descr="C:\Users\User\Desktop\%D0%B0%D1%85%D0%B0%D1%85%D0%B0%D1%85%D0%B0%D1%85%D1%85%D0%B0%D1%85%D0%B0%D1%85%D1%85%D0%B0%D1%85%D0%B0%D0%B0%D1%85%D1%85%D1%85%D0%B0.webp"/>
          <p:cNvSpPr>
            <a:spLocks noChangeAspect="1" noChangeArrowheads="1"/>
          </p:cNvSpPr>
          <p:nvPr/>
        </p:nvSpPr>
        <p:spPr bwMode="auto">
          <a:xfrm flipV="1">
            <a:off x="155575" y="160338"/>
            <a:ext cx="304800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6009" y="2503041"/>
            <a:ext cx="3154648" cy="2362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33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кутник 2"/>
          <p:cNvSpPr/>
          <p:nvPr/>
        </p:nvSpPr>
        <p:spPr>
          <a:xfrm>
            <a:off x="0" y="173736"/>
            <a:ext cx="9070848" cy="134416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>
              <a:spcAft>
                <a:spcPts val="0"/>
              </a:spcAft>
            </a:pPr>
            <a:r>
              <a:rPr lang="uk-UA" sz="24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          </a:t>
            </a:r>
            <a:r>
              <a:rPr lang="uk-UA" sz="2400" b="1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  РЕЗУЛЬТАТІ  НАВЧАННЯ</a:t>
            </a:r>
            <a:endParaRPr lang="uk-UA" sz="2800" b="1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Округлений прямокутник 3"/>
          <p:cNvSpPr/>
          <p:nvPr/>
        </p:nvSpPr>
        <p:spPr>
          <a:xfrm>
            <a:off x="0" y="3199401"/>
            <a:ext cx="1883664" cy="86610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ЗНАТИ</a:t>
            </a:r>
            <a:endParaRPr lang="uk-UA" sz="24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84448" y="1517904"/>
            <a:ext cx="835761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>
              <a:spcAft>
                <a:spcPts val="0"/>
              </a:spcAft>
            </a:pPr>
            <a:endParaRPr lang="uk-UA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780"/>
              </a:lnSpc>
              <a:spcAft>
                <a:spcPts val="0"/>
              </a:spcAft>
            </a:pPr>
            <a:r>
              <a:rPr lang="uk-UA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сутність </a:t>
            </a:r>
            <a:r>
              <a:rPr lang="uk-UA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та особливості основ </a:t>
            </a:r>
            <a:r>
              <a:rPr lang="uk-UA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риторики;</a:t>
            </a:r>
            <a:br>
              <a:rPr lang="uk-UA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uk-UA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>
              <a:spcAft>
                <a:spcPts val="0"/>
              </a:spcAft>
              <a:tabLst>
                <a:tab pos="889000" algn="l"/>
              </a:tabLst>
            </a:pPr>
            <a:r>
              <a:rPr lang="uk-UA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r>
              <a:rPr lang="uk-UA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особливості </a:t>
            </a:r>
            <a:r>
              <a:rPr lang="uk-UA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міжособистісного </a:t>
            </a:r>
            <a:r>
              <a:rPr lang="uk-UA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спілкування</a:t>
            </a:r>
            <a:r>
              <a:rPr lang="uk-UA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r>
              <a:rPr lang="uk-UA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uk-UA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uk-UA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800"/>
              </a:lnSpc>
              <a:spcAft>
                <a:spcPts val="0"/>
              </a:spcAft>
            </a:pPr>
            <a:r>
              <a:rPr lang="uk-UA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uk-UA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критерії </a:t>
            </a:r>
            <a:r>
              <a:rPr lang="uk-UA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культури </a:t>
            </a:r>
            <a:r>
              <a:rPr lang="uk-UA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мови</a:t>
            </a:r>
            <a:r>
              <a:rPr lang="uk-UA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r>
              <a:rPr lang="uk-UA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uk-UA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uk-UA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uk-UA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800"/>
              </a:lnSpc>
              <a:spcAft>
                <a:spcPts val="0"/>
              </a:spcAft>
            </a:pPr>
            <a:r>
              <a:rPr lang="uk-UA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uk-UA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spcAft>
                <a:spcPts val="0"/>
              </a:spcAft>
              <a:tabLst>
                <a:tab pos="889000" algn="l"/>
              </a:tabLst>
            </a:pPr>
            <a:r>
              <a:rPr lang="uk-UA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r>
              <a:rPr lang="uk-UA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закони </a:t>
            </a:r>
            <a:r>
              <a:rPr lang="uk-UA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і жанри </a:t>
            </a:r>
            <a:r>
              <a:rPr lang="uk-UA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риторики;</a:t>
            </a:r>
            <a:br>
              <a:rPr lang="uk-UA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uk-UA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815"/>
              </a:lnSpc>
              <a:spcAft>
                <a:spcPts val="0"/>
              </a:spcAft>
            </a:pPr>
            <a:r>
              <a:rPr lang="uk-UA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uk-UA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практичні </a:t>
            </a:r>
            <a:r>
              <a:rPr lang="uk-UA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аспекти </a:t>
            </a:r>
            <a:r>
              <a:rPr lang="uk-UA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риторики</a:t>
            </a:r>
            <a:r>
              <a:rPr lang="uk-UA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r>
              <a:rPr lang="uk-UA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uk-UA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uk-UA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800"/>
              </a:lnSpc>
              <a:spcAft>
                <a:spcPts val="0"/>
              </a:spcAft>
            </a:pPr>
            <a:r>
              <a:rPr lang="uk-UA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uk-UA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spcAft>
                <a:spcPts val="0"/>
              </a:spcAft>
              <a:tabLst>
                <a:tab pos="889000" algn="l"/>
              </a:tabLst>
            </a:pPr>
            <a:r>
              <a:rPr lang="uk-UA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 методику </a:t>
            </a:r>
            <a:r>
              <a:rPr lang="uk-UA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та етапи підготовки </a:t>
            </a:r>
            <a:r>
              <a:rPr lang="uk-UA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промови;</a:t>
            </a:r>
            <a:endParaRPr lang="uk-UA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800"/>
              </a:lnSpc>
              <a:spcAft>
                <a:spcPts val="0"/>
              </a:spcAft>
            </a:pPr>
            <a:r>
              <a:rPr lang="uk-UA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uk-UA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spcAft>
                <a:spcPts val="0"/>
              </a:spcAft>
              <a:tabLst>
                <a:tab pos="889000" algn="l"/>
              </a:tabLst>
            </a:pPr>
            <a:r>
              <a:rPr lang="uk-UA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риторичні </a:t>
            </a:r>
            <a:r>
              <a:rPr lang="uk-UA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комунікативні </a:t>
            </a:r>
            <a:r>
              <a:rPr lang="uk-UA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ситуації</a:t>
            </a:r>
            <a:r>
              <a:rPr lang="uk-UA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br>
              <a:rPr lang="uk-UA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uk-UA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 ораторські </a:t>
            </a:r>
            <a:r>
              <a:rPr lang="uk-UA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прийоми у літературній </a:t>
            </a:r>
            <a:r>
              <a:rPr lang="uk-UA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мові;</a:t>
            </a:r>
            <a:endParaRPr lang="uk-UA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810"/>
              </a:lnSpc>
              <a:spcAft>
                <a:spcPts val="0"/>
              </a:spcAft>
            </a:pPr>
            <a:r>
              <a:rPr lang="uk-UA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uk-UA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spcAft>
                <a:spcPts val="0"/>
              </a:spcAft>
              <a:tabLst>
                <a:tab pos="889000" algn="l"/>
              </a:tabLst>
            </a:pPr>
            <a:r>
              <a:rPr lang="uk-UA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 </a:t>
            </a:r>
            <a:r>
              <a:rPr lang="uk-UA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з</a:t>
            </a:r>
            <a:r>
              <a:rPr lang="uk-UA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агальні </a:t>
            </a:r>
            <a:r>
              <a:rPr lang="uk-UA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вимоги до усного </a:t>
            </a:r>
            <a:r>
              <a:rPr lang="uk-UA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спілкування;</a:t>
            </a:r>
            <a:endParaRPr lang="uk-UA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800"/>
              </a:lnSpc>
              <a:spcAft>
                <a:spcPts val="0"/>
              </a:spcAft>
            </a:pPr>
            <a:r>
              <a:rPr lang="uk-UA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uk-UA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spcAft>
                <a:spcPts val="0"/>
              </a:spcAft>
              <a:tabLst>
                <a:tab pos="889000" algn="l"/>
              </a:tabLst>
            </a:pPr>
            <a:r>
              <a:rPr lang="uk-UA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мовленнєвий </a:t>
            </a:r>
            <a:r>
              <a:rPr lang="uk-UA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етикет українського народу.</a:t>
            </a:r>
            <a:endParaRPr lang="uk-UA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Пряма зі стрілкою 10"/>
          <p:cNvCxnSpPr/>
          <p:nvPr/>
        </p:nvCxnSpPr>
        <p:spPr>
          <a:xfrm flipV="1">
            <a:off x="1225296" y="1911096"/>
            <a:ext cx="2596896" cy="12801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 зі стрілкою 12"/>
          <p:cNvCxnSpPr/>
          <p:nvPr/>
        </p:nvCxnSpPr>
        <p:spPr>
          <a:xfrm flipV="1">
            <a:off x="1527048" y="2286000"/>
            <a:ext cx="2304288" cy="9052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 зі стрілкою 18"/>
          <p:cNvCxnSpPr/>
          <p:nvPr/>
        </p:nvCxnSpPr>
        <p:spPr>
          <a:xfrm flipV="1">
            <a:off x="1883664" y="2688336"/>
            <a:ext cx="1938528" cy="5943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 зі стрілкою 20"/>
          <p:cNvCxnSpPr/>
          <p:nvPr/>
        </p:nvCxnSpPr>
        <p:spPr>
          <a:xfrm flipV="1">
            <a:off x="1883664" y="3255264"/>
            <a:ext cx="1938528" cy="228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 зі стрілкою 26"/>
          <p:cNvCxnSpPr/>
          <p:nvPr/>
        </p:nvCxnSpPr>
        <p:spPr>
          <a:xfrm flipV="1">
            <a:off x="1883664" y="3694174"/>
            <a:ext cx="1938528" cy="639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 зі стрілкою 30"/>
          <p:cNvCxnSpPr/>
          <p:nvPr/>
        </p:nvCxnSpPr>
        <p:spPr>
          <a:xfrm>
            <a:off x="1883664" y="3959351"/>
            <a:ext cx="1938528" cy="228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 зі стрілкою 32"/>
          <p:cNvCxnSpPr/>
          <p:nvPr/>
        </p:nvCxnSpPr>
        <p:spPr>
          <a:xfrm>
            <a:off x="1764792" y="4057358"/>
            <a:ext cx="2057400" cy="5695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 зі стрілкою 40"/>
          <p:cNvCxnSpPr/>
          <p:nvPr/>
        </p:nvCxnSpPr>
        <p:spPr>
          <a:xfrm>
            <a:off x="1527048" y="4073651"/>
            <a:ext cx="2304288" cy="11267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 зі стрілкою 43"/>
          <p:cNvCxnSpPr/>
          <p:nvPr/>
        </p:nvCxnSpPr>
        <p:spPr>
          <a:xfrm>
            <a:off x="1316736" y="4073651"/>
            <a:ext cx="2514600" cy="15316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 зі стрілкою 45"/>
          <p:cNvCxnSpPr/>
          <p:nvPr/>
        </p:nvCxnSpPr>
        <p:spPr>
          <a:xfrm>
            <a:off x="1124712" y="4073651"/>
            <a:ext cx="2697480" cy="19339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3528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989045" y="1166326"/>
            <a:ext cx="8017795" cy="1949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800"/>
              </a:lnSpc>
              <a:spcAft>
                <a:spcPts val="0"/>
              </a:spcAft>
            </a:pPr>
            <a:r>
              <a:rPr lang="uk-UA" sz="11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uk-UA" sz="1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кутник 2"/>
          <p:cNvSpPr/>
          <p:nvPr/>
        </p:nvSpPr>
        <p:spPr>
          <a:xfrm>
            <a:off x="2990088" y="1945798"/>
            <a:ext cx="10351008" cy="3553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  <a:tabLst>
                <a:tab pos="889000" algn="l"/>
              </a:tabLst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ф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ормувати </a:t>
            </a:r>
            <a:r>
              <a:rPr lang="uk-UA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власні ораторські уміння та 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навички</a:t>
            </a:r>
            <a:r>
              <a:rPr lang="uk-UA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uk-UA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uk-UA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800"/>
              </a:lnSpc>
              <a:spcAft>
                <a:spcPts val="0"/>
              </a:spcAft>
            </a:pPr>
            <a:r>
              <a:rPr lang="uk-UA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uk-UA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spcAft>
                <a:spcPts val="0"/>
              </a:spcAft>
              <a:tabLst>
                <a:tab pos="889000" algn="l"/>
              </a:tabLst>
            </a:pPr>
            <a:r>
              <a:rPr lang="uk-UA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володіти </a:t>
            </a:r>
            <a:r>
              <a:rPr lang="uk-UA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риторичними навичками 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оратора</a:t>
            </a:r>
            <a:r>
              <a:rPr lang="uk-UA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uk-UA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uk-UA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815"/>
              </a:lnSpc>
              <a:spcAft>
                <a:spcPts val="0"/>
              </a:spcAft>
            </a:pPr>
            <a:r>
              <a:rPr lang="uk-UA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uk-UA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spcAft>
                <a:spcPts val="0"/>
              </a:spcAft>
              <a:tabLst>
                <a:tab pos="889000" algn="l"/>
              </a:tabLst>
            </a:pPr>
            <a:r>
              <a:rPr lang="uk-UA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удосконалювати </a:t>
            </a:r>
            <a:r>
              <a:rPr lang="uk-UA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ораторські уміння  та навички  у контексті 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професійної</a:t>
            </a:r>
            <a:r>
              <a:rPr lang="uk-UA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діяльності;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uk-UA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uk-UA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800"/>
              </a:lnSpc>
              <a:spcAft>
                <a:spcPts val="0"/>
              </a:spcAft>
            </a:pPr>
            <a:r>
              <a:rPr lang="uk-UA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uk-UA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spcAft>
                <a:spcPts val="0"/>
              </a:spcAft>
              <a:tabLst>
                <a:tab pos="889000" algn="l"/>
              </a:tabLst>
            </a:pPr>
            <a:r>
              <a:rPr lang="uk-UA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володіти </a:t>
            </a:r>
            <a:r>
              <a:rPr lang="uk-UA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основами техніки 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мовлення</a:t>
            </a:r>
            <a:r>
              <a:rPr lang="uk-UA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endParaRPr lang="uk-UA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870"/>
              </a:lnSpc>
              <a:spcAft>
                <a:spcPts val="0"/>
              </a:spcAft>
            </a:pPr>
            <a:r>
              <a:rPr lang="uk-UA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uk-UA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1117600" lvl="0">
              <a:lnSpc>
                <a:spcPct val="146000"/>
              </a:lnSpc>
              <a:spcAft>
                <a:spcPts val="0"/>
              </a:spcAft>
              <a:tabLst>
                <a:tab pos="899160" algn="l"/>
              </a:tabLst>
            </a:pPr>
            <a:r>
              <a:rPr lang="uk-UA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фахово </a:t>
            </a:r>
            <a:r>
              <a:rPr lang="uk-UA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спілкуватися, послуговуватися набутими знаннями у повсякденному 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житті;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uk-UA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uk-UA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55"/>
              </a:lnSpc>
              <a:spcAft>
                <a:spcPts val="0"/>
              </a:spcAft>
            </a:pPr>
            <a:r>
              <a:rPr lang="uk-UA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uk-UA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spcAft>
                <a:spcPts val="0"/>
              </a:spcAft>
              <a:tabLst>
                <a:tab pos="889000" algn="l"/>
              </a:tabLst>
            </a:pPr>
            <a:r>
              <a:rPr lang="uk-UA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володіти </a:t>
            </a:r>
            <a:r>
              <a:rPr lang="uk-UA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нормами української літературної вимови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lang="uk-UA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0" y="173736"/>
            <a:ext cx="9134856" cy="10972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TextBox 4"/>
          <p:cNvSpPr txBox="1"/>
          <p:nvPr/>
        </p:nvSpPr>
        <p:spPr>
          <a:xfrm>
            <a:off x="1719072" y="491543"/>
            <a:ext cx="5422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А ТАКОЖ СТУДЕНТ ПОВИНЕН</a:t>
            </a:r>
            <a:endParaRPr lang="uk-UA" sz="24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Округлений прямокутник 6"/>
          <p:cNvSpPr/>
          <p:nvPr/>
        </p:nvSpPr>
        <p:spPr>
          <a:xfrm>
            <a:off x="0" y="2980944"/>
            <a:ext cx="1947672" cy="93268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ВМІТИ</a:t>
            </a:r>
            <a:endParaRPr lang="uk-UA" sz="24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cxnSp>
        <p:nvCxnSpPr>
          <p:cNvPr id="8" name="Пряма зі стрілкою 7"/>
          <p:cNvCxnSpPr/>
          <p:nvPr/>
        </p:nvCxnSpPr>
        <p:spPr>
          <a:xfrm flipV="1">
            <a:off x="1536192" y="2203704"/>
            <a:ext cx="1591056" cy="7772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 зі стрілкою 9"/>
          <p:cNvCxnSpPr/>
          <p:nvPr/>
        </p:nvCxnSpPr>
        <p:spPr>
          <a:xfrm flipV="1">
            <a:off x="1947672" y="2816352"/>
            <a:ext cx="1170432" cy="2674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 зі стрілкою 13"/>
          <p:cNvCxnSpPr/>
          <p:nvPr/>
        </p:nvCxnSpPr>
        <p:spPr>
          <a:xfrm>
            <a:off x="1962881" y="3300984"/>
            <a:ext cx="1164367" cy="1554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 зі стрілкою 15"/>
          <p:cNvCxnSpPr/>
          <p:nvPr/>
        </p:nvCxnSpPr>
        <p:spPr>
          <a:xfrm>
            <a:off x="1898873" y="3565491"/>
            <a:ext cx="1228375" cy="5127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 зі стрілкою 17"/>
          <p:cNvCxnSpPr/>
          <p:nvPr/>
        </p:nvCxnSpPr>
        <p:spPr>
          <a:xfrm>
            <a:off x="1879092" y="3823397"/>
            <a:ext cx="1248156" cy="7760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 зі стрілкою 19"/>
          <p:cNvCxnSpPr/>
          <p:nvPr/>
        </p:nvCxnSpPr>
        <p:spPr>
          <a:xfrm>
            <a:off x="1536192" y="3890772"/>
            <a:ext cx="1591056" cy="13944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5598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кутник 2"/>
          <p:cNvSpPr/>
          <p:nvPr/>
        </p:nvSpPr>
        <p:spPr>
          <a:xfrm>
            <a:off x="258270" y="1410043"/>
            <a:ext cx="9736122" cy="5309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endParaRPr lang="uk-UA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uk-UA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uk-UA" dirty="0">
                <a:solidFill>
                  <a:schemeClr val="accent1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uk-UA" dirty="0" err="1">
                <a:solidFill>
                  <a:schemeClr val="accent1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Бортун</a:t>
            </a:r>
            <a:r>
              <a:rPr lang="uk-UA" dirty="0">
                <a:solidFill>
                  <a:schemeClr val="accent1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 К. О., Козловська Д. В. Основи красномовства. Матеріали для самостійної роботи студентів: практикум. Вінниця: Документ </a:t>
            </a:r>
            <a:r>
              <a:rPr lang="uk-UA" dirty="0" err="1">
                <a:solidFill>
                  <a:schemeClr val="accent1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Принт</a:t>
            </a:r>
            <a:r>
              <a:rPr lang="uk-UA" dirty="0">
                <a:solidFill>
                  <a:schemeClr val="accent1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, 2019. – 104 с.</a:t>
            </a:r>
            <a:endParaRPr lang="uk-UA" dirty="0">
              <a:solidFill>
                <a:schemeClr val="accent1">
                  <a:lumMod val="50000"/>
                </a:schemeClr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solidFill>
                  <a:schemeClr val="accent1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2. </a:t>
            </a:r>
            <a:r>
              <a:rPr lang="uk-UA" dirty="0" err="1">
                <a:solidFill>
                  <a:schemeClr val="accent1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Колотілова</a:t>
            </a:r>
            <a:r>
              <a:rPr lang="uk-UA" dirty="0">
                <a:solidFill>
                  <a:schemeClr val="accent1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 Н. А. Риторика: </a:t>
            </a:r>
            <a:r>
              <a:rPr lang="uk-UA" dirty="0" err="1">
                <a:solidFill>
                  <a:schemeClr val="accent1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Навч</a:t>
            </a:r>
            <a:r>
              <a:rPr lang="uk-UA" dirty="0">
                <a:solidFill>
                  <a:schemeClr val="accent1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uk-UA" dirty="0" err="1">
                <a:solidFill>
                  <a:schemeClr val="accent1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посібн</a:t>
            </a:r>
            <a:r>
              <a:rPr lang="uk-UA" dirty="0">
                <a:solidFill>
                  <a:schemeClr val="accent1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. – К.: Центр </a:t>
            </a:r>
            <a:r>
              <a:rPr lang="uk-UA" dirty="0" err="1">
                <a:solidFill>
                  <a:schemeClr val="accent1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учб</a:t>
            </a:r>
            <a:r>
              <a:rPr lang="uk-UA" dirty="0">
                <a:solidFill>
                  <a:schemeClr val="accent1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. літератури, 2017. – 232 с.</a:t>
            </a:r>
            <a:endParaRPr lang="uk-UA" dirty="0">
              <a:solidFill>
                <a:schemeClr val="accent1">
                  <a:lumMod val="50000"/>
                </a:schemeClr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solidFill>
                  <a:schemeClr val="accent1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3. </a:t>
            </a:r>
            <a:r>
              <a:rPr lang="uk-UA" dirty="0" err="1">
                <a:solidFill>
                  <a:schemeClr val="accent1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Краснобаєва</a:t>
            </a:r>
            <a:r>
              <a:rPr lang="uk-UA" dirty="0">
                <a:solidFill>
                  <a:schemeClr val="accent1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-Чорна Ж. В. Основи красномовства: [</a:t>
            </a:r>
            <a:r>
              <a:rPr lang="uk-UA" dirty="0" err="1">
                <a:solidFill>
                  <a:schemeClr val="accent1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навч</a:t>
            </a:r>
            <a:r>
              <a:rPr lang="uk-UA" dirty="0">
                <a:solidFill>
                  <a:schemeClr val="accent1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uk-UA" dirty="0" err="1">
                <a:solidFill>
                  <a:schemeClr val="accent1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посіб</a:t>
            </a:r>
            <a:r>
              <a:rPr lang="uk-UA" dirty="0">
                <a:solidFill>
                  <a:schemeClr val="accent1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.]. Вінниця: Документ </a:t>
            </a:r>
            <a:r>
              <a:rPr lang="uk-UA" dirty="0" err="1">
                <a:solidFill>
                  <a:schemeClr val="accent1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Принт</a:t>
            </a:r>
            <a:r>
              <a:rPr lang="uk-UA" dirty="0">
                <a:solidFill>
                  <a:schemeClr val="accent1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, 2017. –  112 с. </a:t>
            </a:r>
            <a:endParaRPr lang="uk-UA" dirty="0">
              <a:solidFill>
                <a:schemeClr val="accent1">
                  <a:lumMod val="50000"/>
                </a:schemeClr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solidFill>
                  <a:schemeClr val="accent1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4. Красномовство: </a:t>
            </a:r>
            <a:r>
              <a:rPr lang="uk-UA" dirty="0" err="1">
                <a:solidFill>
                  <a:schemeClr val="accent1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навч</a:t>
            </a:r>
            <a:r>
              <a:rPr lang="uk-UA" dirty="0">
                <a:solidFill>
                  <a:schemeClr val="accent1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uk-UA" dirty="0" err="1">
                <a:solidFill>
                  <a:schemeClr val="accent1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посіб</a:t>
            </a:r>
            <a:r>
              <a:rPr lang="uk-UA" dirty="0">
                <a:solidFill>
                  <a:schemeClr val="accent1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. / М. </a:t>
            </a:r>
            <a:r>
              <a:rPr lang="uk-UA" dirty="0" err="1">
                <a:solidFill>
                  <a:schemeClr val="accent1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Фенко</a:t>
            </a:r>
            <a:r>
              <a:rPr lang="uk-UA" dirty="0">
                <a:solidFill>
                  <a:schemeClr val="accent1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, З. Мацюк. Луцьк: Вежа-Друк, 2015. –  252 с.</a:t>
            </a:r>
            <a:endParaRPr lang="uk-UA" dirty="0">
              <a:solidFill>
                <a:schemeClr val="accent1">
                  <a:lumMod val="50000"/>
                </a:schemeClr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solidFill>
                  <a:schemeClr val="accent1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5. </a:t>
            </a:r>
            <a:r>
              <a:rPr lang="uk-UA" dirty="0" err="1">
                <a:solidFill>
                  <a:schemeClr val="accent1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Куньч</a:t>
            </a:r>
            <a:r>
              <a:rPr lang="uk-UA" dirty="0">
                <a:solidFill>
                  <a:schemeClr val="accent1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 З., </a:t>
            </a:r>
            <a:r>
              <a:rPr lang="uk-UA" dirty="0" err="1">
                <a:solidFill>
                  <a:schemeClr val="accent1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Городиловська</a:t>
            </a:r>
            <a:r>
              <a:rPr lang="uk-UA" dirty="0">
                <a:solidFill>
                  <a:schemeClr val="accent1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 Г., </a:t>
            </a:r>
            <a:r>
              <a:rPr lang="uk-UA" dirty="0" err="1">
                <a:solidFill>
                  <a:schemeClr val="accent1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Шмілик</a:t>
            </a:r>
            <a:r>
              <a:rPr lang="uk-UA" dirty="0">
                <a:solidFill>
                  <a:schemeClr val="accent1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 І. Риторика. Львів: Видавництво Львівської політехніки, 2016. – 496 с.</a:t>
            </a:r>
            <a:endParaRPr lang="uk-UA" dirty="0">
              <a:solidFill>
                <a:schemeClr val="accent1">
                  <a:lumMod val="50000"/>
                </a:schemeClr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6. </a:t>
            </a:r>
            <a:r>
              <a:rPr lang="uk-UA" dirty="0">
                <a:solidFill>
                  <a:schemeClr val="accent1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Онуфрієнко Г. С. Риторика: </a:t>
            </a:r>
            <a:r>
              <a:rPr lang="uk-UA" dirty="0" err="1">
                <a:solidFill>
                  <a:schemeClr val="accent1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Навч</a:t>
            </a:r>
            <a:r>
              <a:rPr lang="uk-UA" dirty="0">
                <a:solidFill>
                  <a:schemeClr val="accent1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uk-UA" dirty="0" err="1">
                <a:solidFill>
                  <a:schemeClr val="accent1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посібн</a:t>
            </a:r>
            <a:r>
              <a:rPr lang="uk-UA" dirty="0">
                <a:solidFill>
                  <a:schemeClr val="accent1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. – К.: Центр </a:t>
            </a:r>
            <a:r>
              <a:rPr lang="uk-UA" dirty="0" err="1">
                <a:solidFill>
                  <a:schemeClr val="accent1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учб</a:t>
            </a:r>
            <a:r>
              <a:rPr lang="uk-UA" dirty="0">
                <a:solidFill>
                  <a:schemeClr val="accent1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. літератури,</a:t>
            </a:r>
          </a:p>
          <a:p>
            <a:r>
              <a:rPr lang="uk-UA" dirty="0">
                <a:solidFill>
                  <a:schemeClr val="accent1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2008. – 592 с.</a:t>
            </a:r>
          </a:p>
          <a:p>
            <a:r>
              <a:rPr lang="uk-UA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7. </a:t>
            </a:r>
            <a:r>
              <a:rPr lang="uk-UA" dirty="0">
                <a:solidFill>
                  <a:schemeClr val="accent1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Олійник О. Б. Основи ораторської майстерності: </a:t>
            </a:r>
            <a:r>
              <a:rPr lang="uk-UA" dirty="0" err="1">
                <a:solidFill>
                  <a:schemeClr val="accent1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Навч</a:t>
            </a:r>
            <a:r>
              <a:rPr lang="uk-UA" dirty="0">
                <a:solidFill>
                  <a:schemeClr val="accent1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uk-UA" dirty="0" err="1">
                <a:solidFill>
                  <a:schemeClr val="accent1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посібн</a:t>
            </a:r>
            <a:r>
              <a:rPr lang="uk-UA" dirty="0">
                <a:solidFill>
                  <a:schemeClr val="accent1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. – К.: Кондор, 2010. – 181 с.</a:t>
            </a:r>
          </a:p>
          <a:p>
            <a:r>
              <a:rPr lang="uk-UA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8. </a:t>
            </a:r>
            <a:r>
              <a:rPr lang="uk-UA" dirty="0">
                <a:solidFill>
                  <a:schemeClr val="accent1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Олійник О. Б. Риторика: </a:t>
            </a:r>
            <a:r>
              <a:rPr lang="uk-UA" dirty="0" err="1">
                <a:solidFill>
                  <a:schemeClr val="accent1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Навч</a:t>
            </a:r>
            <a:r>
              <a:rPr lang="uk-UA" dirty="0">
                <a:solidFill>
                  <a:schemeClr val="accent1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uk-UA" dirty="0" err="1">
                <a:solidFill>
                  <a:schemeClr val="accent1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посібн</a:t>
            </a:r>
            <a:r>
              <a:rPr lang="uk-UA" dirty="0">
                <a:solidFill>
                  <a:schemeClr val="accent1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. – К.: Кондор, 2009. – 170 с.</a:t>
            </a:r>
          </a:p>
          <a:p>
            <a:pPr algn="just">
              <a:spcAft>
                <a:spcPts val="0"/>
              </a:spcAft>
            </a:pPr>
            <a:r>
              <a:rPr lang="uk-UA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9.</a:t>
            </a:r>
            <a:r>
              <a:rPr lang="uk-UA" dirty="0">
                <a:solidFill>
                  <a:schemeClr val="accent1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 Риторика: Навчально-методичний посібник з курсів «Основи риторики» та «Професійна риторика» / </a:t>
            </a:r>
            <a:r>
              <a:rPr lang="uk-UA" dirty="0" err="1">
                <a:solidFill>
                  <a:schemeClr val="accent1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Укл</a:t>
            </a:r>
            <a:r>
              <a:rPr lang="uk-UA" dirty="0">
                <a:solidFill>
                  <a:schemeClr val="accent1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uk-UA" dirty="0" err="1">
                <a:solidFill>
                  <a:schemeClr val="accent1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Гузенко</a:t>
            </a:r>
            <a:r>
              <a:rPr lang="uk-UA" dirty="0">
                <a:solidFill>
                  <a:schemeClr val="accent1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 І. І. – Львів, 2014. – 328 с.</a:t>
            </a:r>
            <a:endParaRPr lang="uk-UA" dirty="0">
              <a:solidFill>
                <a:schemeClr val="accent1">
                  <a:lumMod val="50000"/>
                </a:schemeClr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uk-UA" dirty="0" smtClean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endParaRPr lang="uk-UA" sz="1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endParaRPr lang="uk-UA" sz="1100" dirty="0" smtClean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endParaRPr lang="uk-UA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кутник 1"/>
          <p:cNvSpPr/>
          <p:nvPr/>
        </p:nvSpPr>
        <p:spPr>
          <a:xfrm>
            <a:off x="0" y="166459"/>
            <a:ext cx="9116568" cy="10332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РЕКОМЕНДОВАНА  ЛІТЕРАТУРА</a:t>
            </a:r>
            <a:endParaRPr lang="uk-UA" sz="24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3244877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Червоно-фіолетова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304</TotalTime>
  <Words>140</Words>
  <Application>Microsoft Office PowerPoint</Application>
  <PresentationFormat>Широкий екран</PresentationFormat>
  <Paragraphs>69</Paragraphs>
  <Slides>5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13" baseType="lpstr">
      <vt:lpstr>Arial</vt:lpstr>
      <vt:lpstr>Arial</vt:lpstr>
      <vt:lpstr>Arial Black</vt:lpstr>
      <vt:lpstr>Calibri</vt:lpstr>
      <vt:lpstr>Times New Roman</vt:lpstr>
      <vt:lpstr>Trebuchet MS</vt:lpstr>
      <vt:lpstr>Wingdings 3</vt:lpstr>
      <vt:lpstr>Грань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User</dc:creator>
  <cp:lastModifiedBy>User</cp:lastModifiedBy>
  <cp:revision>33</cp:revision>
  <dcterms:created xsi:type="dcterms:W3CDTF">2022-10-09T15:13:56Z</dcterms:created>
  <dcterms:modified xsi:type="dcterms:W3CDTF">2022-10-26T19:28:34Z</dcterms:modified>
</cp:coreProperties>
</file>