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06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FE5FD-B409-48ED-99A9-5B270E2BAE1D}" type="datetimeFigureOut">
              <a:rPr lang="uk-UA" smtClean="0"/>
              <a:t>26.03.2020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B14451-756B-4EB2-A787-44D513C60AE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1813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14451-756B-4EB2-A787-44D513C60AE1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5889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err="1" smtClean="0"/>
              <a:t>Сороколіт</a:t>
            </a:r>
            <a:r>
              <a:rPr lang="uk-UA" dirty="0" smtClean="0"/>
              <a:t> Н.С.</a:t>
            </a:r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14451-756B-4EB2-A787-44D513C60AE1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5889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err="1" smtClean="0"/>
              <a:t>Сороколіт</a:t>
            </a:r>
            <a:r>
              <a:rPr lang="uk-UA" dirty="0" smtClean="0"/>
              <a:t> Н.С.</a:t>
            </a:r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14451-756B-4EB2-A787-44D513C60AE1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5889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err="1" smtClean="0"/>
              <a:t>Сороколіт</a:t>
            </a:r>
            <a:r>
              <a:rPr lang="uk-UA" dirty="0" smtClean="0"/>
              <a:t> Н.С.</a:t>
            </a:r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14451-756B-4EB2-A787-44D513C60AE1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5889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err="1" smtClean="0"/>
              <a:t>Сороколіт</a:t>
            </a:r>
            <a:r>
              <a:rPr lang="uk-UA" dirty="0" smtClean="0"/>
              <a:t> Н.С.</a:t>
            </a:r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14451-756B-4EB2-A787-44D513C60AE1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5889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err="1" smtClean="0"/>
              <a:t>Сороколіт</a:t>
            </a:r>
            <a:r>
              <a:rPr lang="uk-UA" dirty="0" smtClean="0"/>
              <a:t> Н.С.</a:t>
            </a:r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14451-756B-4EB2-A787-44D513C60AE1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5889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err="1" smtClean="0"/>
              <a:t>Сороколіт</a:t>
            </a:r>
            <a:r>
              <a:rPr lang="uk-UA" dirty="0" smtClean="0"/>
              <a:t> Н.С.</a:t>
            </a:r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14451-756B-4EB2-A787-44D513C60AE1}" type="slidenum">
              <a:rPr lang="uk-UA" smtClean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588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err="1" smtClean="0"/>
              <a:t>Сороколіт</a:t>
            </a:r>
            <a:r>
              <a:rPr lang="uk-UA" dirty="0" smtClean="0"/>
              <a:t> Н.С.</a:t>
            </a:r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14451-756B-4EB2-A787-44D513C60AE1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588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err="1" smtClean="0"/>
              <a:t>Сороколіт</a:t>
            </a:r>
            <a:r>
              <a:rPr lang="uk-UA" dirty="0" smtClean="0"/>
              <a:t> Н.С.</a:t>
            </a:r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14451-756B-4EB2-A787-44D513C60AE1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588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err="1" smtClean="0"/>
              <a:t>Сороколіт</a:t>
            </a:r>
            <a:r>
              <a:rPr lang="uk-UA" dirty="0" smtClean="0"/>
              <a:t> Н.С.</a:t>
            </a:r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14451-756B-4EB2-A787-44D513C60AE1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588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err="1" smtClean="0"/>
              <a:t>Сороколіт</a:t>
            </a:r>
            <a:r>
              <a:rPr lang="uk-UA" dirty="0" smtClean="0"/>
              <a:t> Н.С.</a:t>
            </a:r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14451-756B-4EB2-A787-44D513C60AE1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5889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err="1" smtClean="0"/>
              <a:t>Сороколіт</a:t>
            </a:r>
            <a:r>
              <a:rPr lang="uk-UA" dirty="0" smtClean="0"/>
              <a:t> Н.С.</a:t>
            </a:r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14451-756B-4EB2-A787-44D513C60AE1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5889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err="1" smtClean="0"/>
              <a:t>Сороколіт</a:t>
            </a:r>
            <a:r>
              <a:rPr lang="uk-UA" dirty="0" smtClean="0"/>
              <a:t> Н.С.</a:t>
            </a:r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14451-756B-4EB2-A787-44D513C60AE1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5889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err="1" smtClean="0"/>
              <a:t>Сороколіт</a:t>
            </a:r>
            <a:r>
              <a:rPr lang="uk-UA" dirty="0" smtClean="0"/>
              <a:t> Н.С.</a:t>
            </a:r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14451-756B-4EB2-A787-44D513C60AE1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5889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err="1" smtClean="0"/>
              <a:t>Сороколіт</a:t>
            </a:r>
            <a:r>
              <a:rPr lang="uk-UA" dirty="0" smtClean="0"/>
              <a:t> Н.С.</a:t>
            </a:r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14451-756B-4EB2-A787-44D513C60AE1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588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39EA244E-2103-4B36-9479-2B2421C276FF}" type="datetime1">
              <a:rPr lang="uk-UA" smtClean="0"/>
              <a:t>26.03.2020</a:t>
            </a:fld>
            <a:endParaRPr lang="uk-U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F7F7-3E51-4B74-9B22-A834AD6605CB}" type="datetime1">
              <a:rPr lang="uk-UA" smtClean="0"/>
              <a:t>26.03.2020</a:t>
            </a:fld>
            <a:endParaRPr lang="uk-U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F23B-DA88-466B-823C-F19EEB2A9E2C}" type="datetime1">
              <a:rPr lang="uk-UA" smtClean="0"/>
              <a:t>26.03.2020</a:t>
            </a:fld>
            <a:endParaRPr lang="uk-U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B9EA-84A9-43E6-AB61-A7923FB13E12}" type="datetime1">
              <a:rPr lang="uk-UA" smtClean="0"/>
              <a:t>26.03.2020</a:t>
            </a:fld>
            <a:endParaRPr lang="uk-U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EE7CA015-B4D6-475F-9DF8-80D3D0345132}" type="datetime1">
              <a:rPr lang="uk-UA" smtClean="0"/>
              <a:t>26.03.2020</a:t>
            </a:fld>
            <a:endParaRPr lang="uk-U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uk-UA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uk-UA" smtClean="0"/>
              <a:t>Зразок тексту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E182-0F5C-4AA6-B372-01435F52FD84}" type="datetime1">
              <a:rPr lang="uk-UA" smtClean="0"/>
              <a:t>26.03.2020</a:t>
            </a:fld>
            <a:endParaRPr lang="uk-U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9AB4-FC94-4AB6-8C1B-71A73BC53D8A}" type="datetime1">
              <a:rPr lang="uk-UA" smtClean="0"/>
              <a:t>26.03.2020</a:t>
            </a:fld>
            <a:endParaRPr lang="uk-U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2B0E-43F8-4925-9115-62EAF68B5FA9}" type="datetime1">
              <a:rPr lang="uk-UA" smtClean="0"/>
              <a:t>26.03.2020</a:t>
            </a:fld>
            <a:endParaRPr lang="uk-U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89F8-F536-4C14-8FF5-4337E24C7A11}" type="datetime1">
              <a:rPr lang="uk-UA" smtClean="0"/>
              <a:t>26.03.2020</a:t>
            </a:fld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1916-4F49-4FE3-99A5-45A43D4EC621}" type="datetime1">
              <a:rPr lang="uk-UA" smtClean="0"/>
              <a:t>26.03.2020</a:t>
            </a:fld>
            <a:endParaRPr lang="uk-U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4C68-4C9D-447D-92CE-8923B38443CC}" type="datetime1">
              <a:rPr lang="uk-UA" smtClean="0"/>
              <a:t>26.03.2020</a:t>
            </a:fld>
            <a:endParaRPr lang="uk-UA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A5AB7C-CAC9-458A-8107-D7BDAE11F002}" type="datetime1">
              <a:rPr lang="uk-UA" smtClean="0"/>
              <a:t>26.03.2020</a:t>
            </a:fld>
            <a:endParaRPr lang="uk-U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repository.ldufk.edu.ua/handle/34606048/24380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019" y="160337"/>
            <a:ext cx="8229600" cy="418058"/>
          </a:xfrm>
        </p:spPr>
        <p:txBody>
          <a:bodyPr>
            <a:norm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WordArt 3"/>
          <p:cNvSpPr>
            <a:spLocks noChangeArrowheads="1" noChangeShapeType="1" noTextEdit="1"/>
          </p:cNvSpPr>
          <p:nvPr/>
        </p:nvSpPr>
        <p:spPr bwMode="auto">
          <a:xfrm>
            <a:off x="1907704" y="908720"/>
            <a:ext cx="6556796" cy="115024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uk-UA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Лекція 12-13</a:t>
            </a:r>
          </a:p>
          <a:p>
            <a:pPr algn="ctr" rtl="0">
              <a:buNone/>
            </a:pPr>
            <a:r>
              <a:rPr lang="uk-UA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Тема: «Інноваційна діяльність </a:t>
            </a:r>
            <a:r>
              <a:rPr lang="uk-UA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педагога» </a:t>
            </a:r>
            <a:endParaRPr lang="uk-UA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3178696" y="2189112"/>
            <a:ext cx="34120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навчальної дисципліни</a:t>
            </a:r>
          </a:p>
        </p:txBody>
      </p:sp>
      <p:sp>
        <p:nvSpPr>
          <p:cNvPr id="9" name="WordArt 4"/>
          <p:cNvSpPr>
            <a:spLocks noChangeArrowheads="1" noChangeShapeType="1" noTextEdit="1"/>
          </p:cNvSpPr>
          <p:nvPr/>
        </p:nvSpPr>
        <p:spPr bwMode="auto">
          <a:xfrm>
            <a:off x="687636" y="2650777"/>
            <a:ext cx="7920880" cy="116485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3600" kern="10" spc="0" dirty="0" smtClean="0">
                <a:ln>
                  <a:noFill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„</a:t>
            </a:r>
            <a:r>
              <a:rPr lang="ru-RU" sz="3600" b="1" kern="10" spc="0" dirty="0" smtClean="0">
                <a:ln>
                  <a:noFill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ІННОВАЦІЙНІ ПЕДАГОГІЧНІ ТЕХНОЛОГІЇ У ФІЗИЧНОМУ</a:t>
            </a:r>
          </a:p>
          <a:p>
            <a:pPr algn="ctr" rtl="0">
              <a:buNone/>
            </a:pPr>
            <a:r>
              <a:rPr lang="ru-RU" sz="3600" b="1" kern="10" spc="0" dirty="0" smtClean="0">
                <a:ln>
                  <a:noFill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ВИХОВАННІ”</a:t>
            </a:r>
            <a:endParaRPr lang="uk-UA" sz="3600" b="1" kern="10" spc="0" dirty="0">
              <a:ln>
                <a:noFill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" name="Прямокутник 9"/>
          <p:cNvSpPr/>
          <p:nvPr/>
        </p:nvSpPr>
        <p:spPr>
          <a:xfrm>
            <a:off x="646115" y="3933056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для студентів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курсу факультету педагогічної освіти, спеціальність 014.11 – Середня освіта (фізична культура)</a:t>
            </a:r>
          </a:p>
        </p:txBody>
      </p:sp>
      <p:sp>
        <p:nvSpPr>
          <p:cNvPr id="11" name="AutoShape 6" descr="Результат пошуку зображень за запитом емблема ЛДУФ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2" name="AutoShape 8" descr="Результат пошуку зображень за запитом емблема ЛДУФК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77" y="185059"/>
            <a:ext cx="1540895" cy="2234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Місце для номера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4F593F-0D5B-4CF0-BEE2-6583C73E7271}" type="slidenum">
              <a:rPr lang="uk-UA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fld>
            <a:endParaRPr lang="uk-UA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892696" y="5013176"/>
            <a:ext cx="74237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smtClean="0">
                <a:latin typeface="Times New Roman" pitchFamily="18" charset="0"/>
                <a:cs typeface="Times New Roman" pitchFamily="18" charset="0"/>
              </a:rPr>
              <a:t>Доцент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кафедри теорії та методики фізичної культури</a:t>
            </a:r>
          </a:p>
          <a:p>
            <a:pPr algn="ctr"/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Н.С.,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к.фіз.вих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., доцент, Заслужений учитель України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338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418058"/>
          </a:xfrm>
        </p:spPr>
        <p:txBody>
          <a:bodyPr>
            <a:norm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395536" y="6165304"/>
            <a:ext cx="13417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Н.С.</a:t>
            </a: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10</a:t>
            </a:fld>
            <a:endParaRPr lang="uk-UA"/>
          </a:p>
        </p:txBody>
      </p:sp>
      <p:sp>
        <p:nvSpPr>
          <p:cNvPr id="11" name="Прямокутник 10"/>
          <p:cNvSpPr/>
          <p:nvPr/>
        </p:nvSpPr>
        <p:spPr>
          <a:xfrm>
            <a:off x="183456" y="476672"/>
            <a:ext cx="87849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000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Передовий педагогічний досвід ‒ навчально-виховна, організаційно-педагогічна діяльність, у процесі якої стабільні позитивні результати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у розв'язанні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актуальних педагогічних проблем забезпечуються використанням оригінальних форм, методів, прийомів, засобів навчання та виховання, нових освітніх систем або інтеграції традиційних форм, методів, прийомів і засобів.</a:t>
            </a:r>
          </a:p>
        </p:txBody>
      </p:sp>
      <p:sp>
        <p:nvSpPr>
          <p:cNvPr id="12" name="Прямокутник 11"/>
          <p:cNvSpPr/>
          <p:nvPr/>
        </p:nvSpPr>
        <p:spPr>
          <a:xfrm>
            <a:off x="107504" y="2195095"/>
            <a:ext cx="87849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/>
              <a:t>Головними критеріями передового педагогічного досвіду є:</a:t>
            </a:r>
          </a:p>
          <a:p>
            <a:r>
              <a:rPr lang="uk-UA" dirty="0"/>
              <a:t> </a:t>
            </a:r>
            <a:r>
              <a:rPr lang="uk-UA" dirty="0" smtClean="0"/>
              <a:t>актуальність </a:t>
            </a:r>
            <a:r>
              <a:rPr lang="uk-UA" dirty="0"/>
              <a:t>‒ відповідність досвіду найважливішим на певному етапі проблемам навчання і виховання;</a:t>
            </a:r>
          </a:p>
          <a:p>
            <a:r>
              <a:rPr lang="uk-UA" baseline="30000" dirty="0"/>
              <a:t> </a:t>
            </a:r>
            <a:r>
              <a:rPr lang="uk-UA" dirty="0" smtClean="0"/>
              <a:t>новизна </a:t>
            </a:r>
            <a:r>
              <a:rPr lang="uk-UA" dirty="0"/>
              <a:t>‒ наявність у теорії та практиці раніше не відомих знань, форм і методів діяльності. Вона властива не тільки науковим відкриттям, а й раціоналізації окремих аспектів педагогічної діяльності;</a:t>
            </a:r>
          </a:p>
          <a:p>
            <a:r>
              <a:rPr lang="uk-UA" baseline="30000" dirty="0"/>
              <a:t> </a:t>
            </a:r>
            <a:r>
              <a:rPr lang="uk-UA" dirty="0" smtClean="0"/>
              <a:t>результативність </a:t>
            </a:r>
            <a:r>
              <a:rPr lang="uk-UA" dirty="0"/>
              <a:t>‒ підвищення рівня розвитку дітей у процесі застосування конкретного досвіду, оптимальне використання </a:t>
            </a:r>
            <a:r>
              <a:rPr lang="uk-UA" dirty="0" smtClean="0"/>
              <a:t>учителем і </a:t>
            </a:r>
            <a:r>
              <a:rPr lang="uk-UA" dirty="0"/>
              <a:t>дітьми </a:t>
            </a:r>
            <a:r>
              <a:rPr lang="uk-UA" dirty="0" smtClean="0"/>
              <a:t>сил </a:t>
            </a:r>
            <a:r>
              <a:rPr lang="uk-UA" dirty="0"/>
              <a:t>і часу для досягнення результату;</a:t>
            </a:r>
          </a:p>
          <a:p>
            <a:r>
              <a:rPr lang="uk-UA" baseline="30000" dirty="0"/>
              <a:t> </a:t>
            </a:r>
            <a:r>
              <a:rPr lang="uk-UA" dirty="0" smtClean="0"/>
              <a:t>стабільність </a:t>
            </a:r>
            <a:r>
              <a:rPr lang="uk-UA" dirty="0"/>
              <a:t>‒ використання досвіду в діяльності інших педагогів протягом тривалого часу;</a:t>
            </a:r>
          </a:p>
          <a:p>
            <a:r>
              <a:rPr lang="uk-UA" baseline="30000" dirty="0"/>
              <a:t> </a:t>
            </a:r>
            <a:r>
              <a:rPr lang="uk-UA" dirty="0" smtClean="0"/>
              <a:t>раціональність </a:t>
            </a:r>
            <a:r>
              <a:rPr lang="uk-UA" dirty="0"/>
              <a:t>‒ досягнення високих результатів розумної інтенсифікації зусиль, засобів і використання часу;</a:t>
            </a:r>
          </a:p>
          <a:p>
            <a:r>
              <a:rPr lang="uk-UA" baseline="30000" dirty="0"/>
              <a:t> </a:t>
            </a:r>
            <a:r>
              <a:rPr lang="uk-UA" dirty="0" smtClean="0"/>
              <a:t>перспективність </a:t>
            </a:r>
            <a:r>
              <a:rPr lang="uk-UA" dirty="0"/>
              <a:t>‒ можливість творчого наслідування досвіду іншими педагогами.</a:t>
            </a:r>
          </a:p>
        </p:txBody>
      </p:sp>
    </p:spTree>
    <p:extLst>
      <p:ext uri="{BB962C8B-B14F-4D97-AF65-F5344CB8AC3E}">
        <p14:creationId xmlns:p14="http://schemas.microsoft.com/office/powerpoint/2010/main" val="664057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395536" y="6165304"/>
            <a:ext cx="13417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Н.С.</a:t>
            </a: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11</a:t>
            </a:fld>
            <a:endParaRPr lang="uk-UA"/>
          </a:p>
        </p:txBody>
      </p:sp>
      <p:sp>
        <p:nvSpPr>
          <p:cNvPr id="5" name="Прямокутник 4"/>
          <p:cNvSpPr/>
          <p:nvPr/>
        </p:nvSpPr>
        <p:spPr>
          <a:xfrm>
            <a:off x="107504" y="764704"/>
            <a:ext cx="871296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000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Новаторський педагогічний досвід ‒ породжена радикально новою педагогічною ідеєю навчально-виховна, організаційно-педагогічна діяльність.</a:t>
            </a:r>
          </a:p>
          <a:p>
            <a:pPr algn="ctr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Залежно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від змісту і конкретних результатів виокремлюють такі його</a:t>
            </a: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дослідницький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педагогічний досвід (суть його полягає в отриманні оригінальних даних, нерідко — відкриттів завдяки використанню пошуку);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uk-UA" sz="2200" baseline="30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раціоналізаторський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педагогічний досвід (його метою є вдосконалення практики навчання і виховання на основі використання творчих ідей).</a:t>
            </a: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правило, новаторський педагогічний досвід є результатом творчого пошуку, реалізації оригінальних, смислових педагогічних ідей.</a:t>
            </a: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Певний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потенціал перспективних ідей, які збагачують педагогічну практику, містить зразковий (репродуктивний) педагогічний досвід.</a:t>
            </a:r>
          </a:p>
        </p:txBody>
      </p:sp>
    </p:spTree>
    <p:extLst>
      <p:ext uri="{BB962C8B-B14F-4D97-AF65-F5344CB8AC3E}">
        <p14:creationId xmlns:p14="http://schemas.microsoft.com/office/powerpoint/2010/main" val="664057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484" y="116632"/>
            <a:ext cx="8229600" cy="418058"/>
          </a:xfrm>
        </p:spPr>
        <p:txBody>
          <a:bodyPr>
            <a:normAutofit/>
          </a:bodyPr>
          <a:lstStyle/>
          <a:p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395536" y="6165304"/>
            <a:ext cx="13417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Н.С.</a:t>
            </a: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12</a:t>
            </a:fld>
            <a:endParaRPr lang="uk-UA"/>
          </a:p>
        </p:txBody>
      </p:sp>
      <p:sp>
        <p:nvSpPr>
          <p:cNvPr id="5" name="Прямокутник 4"/>
          <p:cNvSpPr/>
          <p:nvPr/>
        </p:nvSpPr>
        <p:spPr>
          <a:xfrm>
            <a:off x="179512" y="612845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000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Зразковий (репродуктивний) педагогічний досвід ‒ навчально-виховна, організаційно-педагогічна діяльність, яка забезпечує ефективне і якісне розв'язання завдань навчання і виховання.</a:t>
            </a:r>
          </a:p>
          <a:p>
            <a:pPr indent="450000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Залежно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від того, хто є автором чи носієм досвіду (окремий педагог, група вчителів або вихователів, методичне об'єднання працівників освітніх закладів району, міста, області та ін.), його класифікують як колектив ний, груповий або індивідуальний.</a:t>
            </a:r>
          </a:p>
          <a:p>
            <a:pPr indent="450000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Педагогічний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досвід, будучи продуктом творчого пошуку, експерименту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педагогів-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новаторів, за певних умов може стати унікальним надбанням усієї навчально-виховної системи. Відбувається це у процесі реалізації технології впровадження в освітню практику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досягнень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педагогічної науки та передового педагогічного досвіду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057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0564" y="116632"/>
            <a:ext cx="8229600" cy="418058"/>
          </a:xfrm>
        </p:spPr>
        <p:txBody>
          <a:bodyPr>
            <a:normAutofit/>
          </a:bodyPr>
          <a:lstStyle/>
          <a:p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395536" y="6165304"/>
            <a:ext cx="13417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Н.С.</a:t>
            </a: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13</a:t>
            </a:fld>
            <a:endParaRPr lang="uk-UA"/>
          </a:p>
        </p:txBody>
      </p:sp>
      <p:sp>
        <p:nvSpPr>
          <p:cNvPr id="5" name="Прямокутник 4"/>
          <p:cNvSpPr/>
          <p:nvPr/>
        </p:nvSpPr>
        <p:spPr>
          <a:xfrm>
            <a:off x="532036" y="548680"/>
            <a:ext cx="806489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Етапи моделювання передового педагогічного досвіду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кутник 9"/>
          <p:cNvSpPr/>
          <p:nvPr/>
        </p:nvSpPr>
        <p:spPr>
          <a:xfrm>
            <a:off x="107504" y="1124744"/>
            <a:ext cx="8712968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AutoNum type="arabicPeriod"/>
            </a:pPr>
            <a:r>
              <a:rPr lang="uk-UA" sz="2100" dirty="0" smtClean="0">
                <a:latin typeface="Times New Roman" pitchFamily="18" charset="0"/>
                <a:cs typeface="Times New Roman" pitchFamily="18" charset="0"/>
              </a:rPr>
              <a:t>Процес моделювання. 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Науково обґрунтоване моделювання передового педагогічного досвіду передбачає діяльність учених-педагогів</a:t>
            </a:r>
            <a:r>
              <a:rPr lang="uk-UA" sz="2100" dirty="0" smtClean="0">
                <a:latin typeface="Times New Roman" pitchFamily="18" charset="0"/>
                <a:cs typeface="Times New Roman" pitchFamily="18" charset="0"/>
              </a:rPr>
              <a:t>, працівників 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управління освітою, керівників освітніх закладів і методичних служб. </a:t>
            </a:r>
            <a:endParaRPr lang="uk-UA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AutoNum type="arabicPeriod"/>
            </a:pP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Формування моделі досвіду. Особливістю цього етапу є створення за допомогою понять, схем, рекомендацій, алгоритму дій системи засобів педагогічної, управлінської, науково-методичної діяльності або окремих її частин</a:t>
            </a:r>
            <a:r>
              <a:rPr lang="uk-UA" sz="2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>
              <a:buAutoNum type="arabicPeriod"/>
            </a:pP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Створення (вирощування) досвіду. На цьому етані теоретичні положення моделі трансформуються в реальну педагогічну </a:t>
            </a:r>
            <a:r>
              <a:rPr lang="uk-UA" sz="2100" dirty="0" smtClean="0">
                <a:latin typeface="Times New Roman" pitchFamily="18" charset="0"/>
                <a:cs typeface="Times New Roman" pitchFamily="18" charset="0"/>
              </a:rPr>
              <a:t>діяльність.</a:t>
            </a:r>
          </a:p>
          <a:p>
            <a:pPr marL="457200" lvl="0" indent="-457200">
              <a:buAutoNum type="arabicPeriod"/>
            </a:pPr>
            <a:r>
              <a:rPr lang="uk-UA" sz="2100" dirty="0" smtClean="0">
                <a:latin typeface="Times New Roman" pitchFamily="18" charset="0"/>
                <a:cs typeface="Times New Roman" pitchFamily="18" charset="0"/>
              </a:rPr>
              <a:t>Упровадження  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в  педагогічну  практику  створеного  досвіду</a:t>
            </a:r>
            <a:r>
              <a:rPr lang="uk-UA" sz="2100" dirty="0" smtClean="0">
                <a:latin typeface="Times New Roman" pitchFamily="18" charset="0"/>
                <a:cs typeface="Times New Roman" pitchFamily="18" charset="0"/>
              </a:rPr>
              <a:t>. Відбувається 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воно у процесі реалізації системи науково-методичних і організаційних заходів, які забезпечують використання досвіду в масовій педагогічній практиці. Для цього важливо мати опис створеного досвіду і рекомендації щодо його впровадження</a:t>
            </a:r>
            <a:r>
              <a:rPr lang="uk-UA" sz="2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057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200" y="119062"/>
            <a:ext cx="8229600" cy="418058"/>
          </a:xfrm>
        </p:spPr>
        <p:txBody>
          <a:bodyPr>
            <a:normAutofit/>
          </a:bodyPr>
          <a:lstStyle/>
          <a:p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395536" y="6165304"/>
            <a:ext cx="13417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Н.С.</a:t>
            </a: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14</a:t>
            </a:fld>
            <a:endParaRPr lang="uk-UA"/>
          </a:p>
        </p:txBody>
      </p:sp>
      <p:sp>
        <p:nvSpPr>
          <p:cNvPr id="6" name="Прямокутник 5"/>
          <p:cNvSpPr/>
          <p:nvPr/>
        </p:nvSpPr>
        <p:spPr>
          <a:xfrm>
            <a:off x="107504" y="930821"/>
            <a:ext cx="8784976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rabicPeriod"/>
            </a:pPr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Дичківська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І. М. Інноваційні педагогічні технології : [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.]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/ І.М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Дичківська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. – Київ :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Академвидав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, 2004. – 218 с. </a:t>
            </a: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Москаленко Н.В. Інноваційні технології у фізичному вихованні школярів: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. посібник [для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студ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вищ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закл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] / Н.В. Москаленко, О.О. Власюк, І.В. Степанова, О.В. Шиян. – Дніпропетровськ : Інновація, 2011. – 238 с.</a:t>
            </a:r>
          </a:p>
          <a:p>
            <a:pPr marL="342900" indent="-342900">
              <a:buFontTx/>
              <a:buAutoNum type="arabicPeriod"/>
            </a:pP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Москаленко Н.В. Інформаційні технології у фізичному вихованні : [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] /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Н.В.Москаленко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, Ю.Ю. Борисова, Т.В. Сидорчук, О.Ю. Лядська. – Дніпропетровськ : Інновація, 2014. – 128 с.</a:t>
            </a:r>
          </a:p>
          <a:p>
            <a:pPr marL="342900" indent="-342900">
              <a:buFontTx/>
              <a:buAutoNum type="arabicPeriod"/>
            </a:pP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Москаленко Н.В. Інноваційні підходи до теоретичної підготовки у фізичному вихованні : [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] / Н.В. Москаленко, Т.Г.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Кожедуб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. – Дніпропетровськ, 2015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.– 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108 с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FontTx/>
              <a:buAutoNum type="arabicPeriod"/>
            </a:pP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Режим доступу: </a:t>
            </a:r>
            <a:r>
              <a:rPr lang="uk-UA" sz="1400" u="sng" dirty="0">
                <a:hlinkClick r:id="rId3"/>
              </a:rPr>
              <a:t>http://</a:t>
            </a:r>
            <a:r>
              <a:rPr lang="uk-UA" sz="1400" u="sng" dirty="0" smtClean="0">
                <a:hlinkClick r:id="rId3"/>
              </a:rPr>
              <a:t>repository.ldufk.edu.ua/handle/34606048/24380</a:t>
            </a:r>
            <a:r>
              <a:rPr lang="uk-UA" sz="1400" u="sng" dirty="0" smtClean="0"/>
              <a:t>.</a:t>
            </a:r>
          </a:p>
          <a:p>
            <a:pPr marL="342900" indent="-342900">
              <a:buFontTx/>
              <a:buAutoNum type="arabicPeriod"/>
            </a:pP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Н. С. Удосконалення фізичного виховання учнів 5-9 класів із застосуванням варіативних модулів навчальної програми : автореф. дис. ... канд. наук з фіз. виховання та спорту : [спец.] 24.00.02 "Фіз. культура, фіз. виховання різних груп населення" /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Наталія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Стефанівна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; Львів.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держ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. ун-т фіз. культури. ‒ Л., 2015 . ‒ 20 с.</a:t>
            </a:r>
          </a:p>
          <a:p>
            <a:pPr marL="342900" indent="-342900">
              <a:buFontTx/>
              <a:buAutoNum type="arabicPeriod"/>
            </a:pP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Н. Впровадження варіативних модулів навчальної програми з фізичної культури в учнів восьмих класів /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Наталія // Спортивний вісник Придніпров’я. – 2017. – № 3. – С. 184–188.</a:t>
            </a:r>
          </a:p>
          <a:p>
            <a:pPr marL="342900" lvl="0" indent="-342900">
              <a:buFontTx/>
              <a:buAutoNum type="arabicPeriod"/>
            </a:pP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Фізичне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школярів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модульного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Наталія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// Молода спортивна наука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наук. пр. з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фіз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спорту і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/ за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заг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ред.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Євгена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Приступи. – Л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2013. –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Вип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17, т. 2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– С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208–211.</a:t>
            </a: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Health complaints and well-being complaints among secondary school children /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Ivanna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Bodnar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Yurii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Petryshyn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Alla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Solovei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Olga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Rymar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Igor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Lapychak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Ulyana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Shevtsiv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Mariana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Ripak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Marta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Yaroshyk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Natalya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Sorokolit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// Journal of physical education and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sport.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2016.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Vol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16, is.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905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909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dirty="0"/>
              <a:t> </a:t>
            </a:r>
            <a:endParaRPr lang="uk-UA" sz="1400" dirty="0"/>
          </a:p>
          <a:p>
            <a:pPr marL="342900" lvl="0" indent="-342900">
              <a:buAutoNum type="arabicPeriod"/>
            </a:pPr>
            <a:endParaRPr lang="uk-UA" dirty="0"/>
          </a:p>
        </p:txBody>
      </p:sp>
      <p:sp>
        <p:nvSpPr>
          <p:cNvPr id="7" name="WordArt 2"/>
          <p:cNvSpPr>
            <a:spLocks noChangeArrowheads="1" noChangeShapeType="1" noTextEdit="1"/>
          </p:cNvSpPr>
          <p:nvPr/>
        </p:nvSpPr>
        <p:spPr bwMode="auto">
          <a:xfrm>
            <a:off x="3131840" y="525860"/>
            <a:ext cx="2877691" cy="382141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uk-UA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Література</a:t>
            </a:r>
            <a:endParaRPr lang="uk-UA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664057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395536" y="6165304"/>
            <a:ext cx="13417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Н.С.</a:t>
            </a: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15</a:t>
            </a:fld>
            <a:endParaRPr lang="uk-UA"/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2420020" y="4725144"/>
            <a:ext cx="4438650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uk-UA" sz="3600" kern="10" spc="720" dirty="0" smtClean="0">
                <a:ln>
                  <a:noFill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Дякую за увагу!!!</a:t>
            </a:r>
            <a:endParaRPr lang="uk-UA" sz="3600" kern="10" spc="720" dirty="0">
              <a:ln>
                <a:noFill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995327"/>
            <a:ext cx="6768752" cy="3465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4057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232" y="116632"/>
            <a:ext cx="8229600" cy="418058"/>
          </a:xfrm>
        </p:spPr>
        <p:txBody>
          <a:bodyPr>
            <a:norm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395536" y="6165304"/>
            <a:ext cx="13417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Н.С.</a:t>
            </a:r>
          </a:p>
        </p:txBody>
      </p:sp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>
            <a:off x="3835152" y="790798"/>
            <a:ext cx="1656184" cy="37985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uk-UA" sz="3600" b="1" kern="10" spc="0" smtClean="0">
                <a:ln>
                  <a:noFill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План</a:t>
            </a:r>
            <a:endParaRPr lang="uk-UA" sz="3600" b="1" kern="10" spc="0">
              <a:ln>
                <a:noFill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683568" y="1997839"/>
            <a:ext cx="7920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1. Особливості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та сутність інноваційної педагогічної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діяльності учителя фізичної культури.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2. Дослідницька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діяльність сучасного педагога як інноваційна діяльність педагогічного досвіду.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3. Різновиди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педагогічного досвіду та їхня характеристика: передовий, новаторський, зразковий педагогічний досвід.</a:t>
            </a:r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4F593F-0D5B-4CF0-BEE2-6583C73E7271}" type="slidenum">
              <a:rPr lang="uk-UA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fld>
            <a:endParaRPr lang="uk-UA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057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" y="116632"/>
            <a:ext cx="8229600" cy="418058"/>
          </a:xfrm>
        </p:spPr>
        <p:txBody>
          <a:bodyPr>
            <a:norm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395536" y="6165304"/>
            <a:ext cx="13417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Н.С.</a:t>
            </a:r>
          </a:p>
        </p:txBody>
      </p:sp>
      <p:sp>
        <p:nvSpPr>
          <p:cNvPr id="3" name="Прямокутник 2"/>
          <p:cNvSpPr/>
          <p:nvPr/>
        </p:nvSpPr>
        <p:spPr>
          <a:xfrm>
            <a:off x="251520" y="692696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000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Інноваційна педагогічна діяльність ‒ заснована на осмисленні практичного педагогічного досвіду цілеспрямована педагогічна діяльність, орієнтована на зміну й розвиток навчально-виховного процесу з метою досягнення вищих результатів, одержання нового знання, формування якісно іншої педагогічної практики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0000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Інноваційна педагогічна діяльність як особливий вид творчої діяльності спрямована на оновлення системи освіти. Вона є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результатом активності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людини не стільки у пристосуванні до зовнішнього середовища, скільки у зміні його відповідно до особистих і суспільних потреб та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інтересів.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indent="450000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Продуктами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інноваційної педагогічної діяльності є нововведення, що позитивно змінюють систему освіти, визначають її розвиток і характеризуються як нові чи вдосконалені</a:t>
            </a:r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64057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876" y="116632"/>
            <a:ext cx="8229600" cy="418058"/>
          </a:xfrm>
        </p:spPr>
        <p:txBody>
          <a:bodyPr>
            <a:norm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395536" y="6165304"/>
            <a:ext cx="13417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Н.С.</a:t>
            </a:r>
          </a:p>
        </p:txBody>
      </p:sp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>
            <a:off x="179512" y="692696"/>
            <a:ext cx="8424936" cy="43204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uk-UA" sz="3600" b="1" kern="10" spc="0" dirty="0" smtClean="0">
                <a:ln>
                  <a:noFill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Чинники, що зумовлюють упровадження інновацій у педагогічну діяльність</a:t>
            </a:r>
            <a:endParaRPr lang="uk-UA" sz="3600" b="1" kern="10" spc="0" dirty="0">
              <a:ln>
                <a:noFill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395536" y="1288852"/>
            <a:ext cx="3456384" cy="159663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інтенсивний розвиток інформаційних 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технологій у всіх сферах людського буття</a:t>
            </a:r>
          </a:p>
        </p:txBody>
      </p:sp>
      <p:sp>
        <p:nvSpPr>
          <p:cNvPr id="6" name="Прямокутник 5"/>
          <p:cNvSpPr/>
          <p:nvPr/>
        </p:nvSpPr>
        <p:spPr>
          <a:xfrm>
            <a:off x="395536" y="3150468"/>
            <a:ext cx="3456384" cy="193730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оновлення 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змісту філософії сучасної освіти, центром якої став цілісний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аспект</a:t>
            </a: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4355616" y="2885486"/>
            <a:ext cx="4248832" cy="227170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необхідність 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підвищення рівня активності та відповідальності педагога за власну професійну діяльність, спрямовану на формування творчої особистості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вихованця</a:t>
            </a: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4355616" y="1268760"/>
            <a:ext cx="4248832" cy="1435422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гуманістично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зорієнтований характер 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взаємодії учасників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освітнього 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процесу</a:t>
            </a:r>
          </a:p>
        </p:txBody>
      </p:sp>
      <p:sp>
        <p:nvSpPr>
          <p:cNvPr id="10" name="Прямокутник 9"/>
          <p:cNvSpPr/>
          <p:nvPr/>
        </p:nvSpPr>
        <p:spPr>
          <a:xfrm>
            <a:off x="287524" y="5373216"/>
            <a:ext cx="8316924" cy="79208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готовності до сприйняття та активної діяльності у нових соціально-економічних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умовах</a:t>
            </a: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 зі стрілкою 11"/>
          <p:cNvCxnSpPr/>
          <p:nvPr/>
        </p:nvCxnSpPr>
        <p:spPr>
          <a:xfrm>
            <a:off x="4067944" y="1124744"/>
            <a:ext cx="0" cy="424847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 зі стрілкою 14"/>
          <p:cNvCxnSpPr/>
          <p:nvPr/>
        </p:nvCxnSpPr>
        <p:spPr>
          <a:xfrm>
            <a:off x="4067944" y="1628800"/>
            <a:ext cx="287672" cy="0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 зі стрілкою 16"/>
          <p:cNvCxnSpPr>
            <a:endCxn id="5" idx="3"/>
          </p:cNvCxnSpPr>
          <p:nvPr/>
        </p:nvCxnSpPr>
        <p:spPr>
          <a:xfrm flipH="1">
            <a:off x="3851920" y="2087169"/>
            <a:ext cx="216024" cy="0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 зі стрілкою 18"/>
          <p:cNvCxnSpPr/>
          <p:nvPr/>
        </p:nvCxnSpPr>
        <p:spPr>
          <a:xfrm>
            <a:off x="4067944" y="3573016"/>
            <a:ext cx="287672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 зі стрілкою 20"/>
          <p:cNvCxnSpPr/>
          <p:nvPr/>
        </p:nvCxnSpPr>
        <p:spPr>
          <a:xfrm flipH="1">
            <a:off x="3851920" y="4221088"/>
            <a:ext cx="21602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Місце для номера слайда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64057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418058"/>
          </a:xfrm>
        </p:spPr>
        <p:txBody>
          <a:bodyPr>
            <a:norm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395536" y="6397015"/>
            <a:ext cx="13417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Н.С.</a:t>
            </a:r>
          </a:p>
        </p:txBody>
      </p:sp>
      <p:sp>
        <p:nvSpPr>
          <p:cNvPr id="3" name="Прямокутник 2"/>
          <p:cNvSpPr/>
          <p:nvPr/>
        </p:nvSpPr>
        <p:spPr>
          <a:xfrm>
            <a:off x="107504" y="764704"/>
            <a:ext cx="86912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000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Пошук шляхів оновлення педагогічних систем здійснюється на різних рівнях: одні установи починають розробляти концепції оновлення, інші ‒ вже сформувались як новий тип навчального закладу. Результатами інноваційних пошуків є якісно нові зразки освітніх систем, кожному з яких властиві специфічні структурно-організаційні особливості. Йдеться про нові типи навчальних закладів (адаптивні освітні установи, дитячі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садки-школи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школи-лабораторії, гімназії, ліцеї тощо).</a:t>
            </a:r>
          </a:p>
          <a:p>
            <a:pPr indent="450000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всіх відмінностей у стратегії й тактиці виникнення альтернативних навчальних закладів є багато спільного. У кожному випадку основу цього процесу становить інноваційна педагогічна діяльність, яка має своїм наслідком не лише створення і функціонування закладів нового типу, тобто структурні зміни, а й реформування, обґрунтування, розроблення якісно нових концептуальних засад.</a:t>
            </a:r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64057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418058"/>
          </a:xfrm>
        </p:spPr>
        <p:txBody>
          <a:bodyPr>
            <a:norm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395536" y="6165304"/>
            <a:ext cx="13417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Н.С.</a:t>
            </a: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6</a:t>
            </a:fld>
            <a:endParaRPr lang="uk-UA"/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37208" y="548680"/>
            <a:ext cx="8039248" cy="6146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3600" kern="10" spc="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Трансформація</a:t>
            </a:r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</a:t>
            </a:r>
            <a:r>
              <a:rPr lang="ru-RU" sz="3600" kern="10" spc="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інноваційної</a:t>
            </a:r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</a:t>
            </a:r>
            <a:r>
              <a:rPr lang="ru-RU" sz="3600" kern="10" spc="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діяльності</a:t>
            </a:r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</a:t>
            </a:r>
          </a:p>
          <a:p>
            <a:pPr algn="ctr" rtl="0">
              <a:buNone/>
            </a:pPr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у закладах </a:t>
            </a:r>
            <a:r>
              <a:rPr lang="ru-RU" sz="3600" kern="10" spc="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різного</a:t>
            </a:r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типу</a:t>
            </a:r>
            <a:endParaRPr lang="uk-UA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6" name="Горизонтальний сувій 5"/>
          <p:cNvSpPr/>
          <p:nvPr/>
        </p:nvSpPr>
        <p:spPr>
          <a:xfrm rot="5400000">
            <a:off x="-457147" y="2792341"/>
            <a:ext cx="4060924" cy="268500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здебільшого здійснюється емпіричним шляхом, тобто шляхом спроб і помилок</a:t>
            </a:r>
          </a:p>
        </p:txBody>
      </p:sp>
      <p:sp>
        <p:nvSpPr>
          <p:cNvPr id="7" name="Горизонтальний сувій 6"/>
          <p:cNvSpPr/>
          <p:nvPr/>
        </p:nvSpPr>
        <p:spPr>
          <a:xfrm rot="5400000">
            <a:off x="3679490" y="1107294"/>
            <a:ext cx="4078312" cy="603770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інноваційна діяльність виконує стабілізаційну (закріплення і збереження створеного раніше) і пошукову (спрямовану на зміну стану системи) функції, які відображають різні і взаємопов'язані рівні педагогічної діяльності у процесі її саморозвитку — репродуктивний (відтворюючий) і продуктивний (творчий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круглений прямокутник 7"/>
          <p:cNvSpPr/>
          <p:nvPr/>
        </p:nvSpPr>
        <p:spPr>
          <a:xfrm>
            <a:off x="179512" y="1340768"/>
            <a:ext cx="273630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Традиційні заклади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круглений прямокутник 8"/>
          <p:cNvSpPr/>
          <p:nvPr/>
        </p:nvSpPr>
        <p:spPr>
          <a:xfrm>
            <a:off x="3563888" y="1354572"/>
            <a:ext cx="475473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Заклади нового типу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057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700" y="116632"/>
            <a:ext cx="8229600" cy="418058"/>
          </a:xfrm>
        </p:spPr>
        <p:txBody>
          <a:bodyPr>
            <a:normAutofit/>
          </a:bodyPr>
          <a:lstStyle/>
          <a:p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395536" y="6165304"/>
            <a:ext cx="13417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Н.С.</a:t>
            </a: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7</a:t>
            </a:fld>
            <a:endParaRPr lang="uk-UA"/>
          </a:p>
        </p:txBody>
      </p:sp>
      <p:sp>
        <p:nvSpPr>
          <p:cNvPr id="5" name="Прямокутник 4"/>
          <p:cNvSpPr/>
          <p:nvPr/>
        </p:nvSpPr>
        <p:spPr>
          <a:xfrm>
            <a:off x="33908" y="620688"/>
            <a:ext cx="86764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Дослідницька діяльність сучасного педагога як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інноваційна діяльність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педагогічного досвіду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179512" y="1423413"/>
            <a:ext cx="8640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000"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Провідною формою і важливою складовою інноваційної педагогічної діяльності є експеримент, результати якого збагачують новими знаннями про навчально-виховний процес, дають змогу переконатися на підставі педагогічної практики в ефективності нових ідей 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технологій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179512" y="3293412"/>
            <a:ext cx="86409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000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ксперимент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 галузі освіти тлумачиться як метод пізнання, за допомогою якого в природних або штучно створених, контрольованих і керованих умовах досліджується педагогічне явище, триває пошук нового, ефективнішого способу розв'язання педагогічної проблеми; метод дослідження, що передбачає виокремлення суттєвих факторів, які впливають на результати педагогічної діяльності, дає змогу варіювати ними задля досягнення оптимальних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результатів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057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395536" y="6165304"/>
            <a:ext cx="13417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Н.С.</a:t>
            </a: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8</a:t>
            </a:fld>
            <a:endParaRPr lang="uk-UA"/>
          </a:p>
        </p:txBody>
      </p:sp>
      <p:sp>
        <p:nvSpPr>
          <p:cNvPr id="5" name="Прямокутник 4"/>
          <p:cNvSpPr/>
          <p:nvPr/>
        </p:nvSpPr>
        <p:spPr>
          <a:xfrm>
            <a:off x="224880" y="620688"/>
            <a:ext cx="85955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Інноваційний педагогічний експеримент ‒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метод дослідницько-педагогічної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діяльності, який передбачає істотні зміни у змісті, формах і методах роботи з метою підвищення їх ефективності.</a:t>
            </a:r>
          </a:p>
        </p:txBody>
      </p:sp>
      <p:sp>
        <p:nvSpPr>
          <p:cNvPr id="6" name="Прямокутник 5"/>
          <p:cNvSpPr/>
          <p:nvPr/>
        </p:nvSpPr>
        <p:spPr>
          <a:xfrm>
            <a:off x="395536" y="2060848"/>
            <a:ext cx="820891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Структура інноваційного педагогічного експерименту є 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аналогічна структурі наукового експерименту, до якої належать:</a:t>
            </a:r>
          </a:p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об'єкт і предмет дослідження;</a:t>
            </a:r>
          </a:p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формулювання мети експерименту;</a:t>
            </a:r>
          </a:p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визначення завдань і гіпотези експерименту;</a:t>
            </a:r>
          </a:p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розроблення і вибір конкретних методик і методів дослідження;</a:t>
            </a:r>
          </a:p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експертиза програми дослідження та етапи проведення експерименту.</a:t>
            </a:r>
          </a:p>
          <a:p>
            <a:r>
              <a:rPr lang="uk-UA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64057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418058"/>
          </a:xfrm>
        </p:spPr>
        <p:txBody>
          <a:bodyPr>
            <a:normAutofit/>
          </a:bodyPr>
          <a:lstStyle/>
          <a:p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Львівський державний університет фізичної культури імені Івана </a:t>
            </a:r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Боберського</a:t>
            </a:r>
            <a:endParaRPr lang="uk-UA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395536" y="6165304"/>
            <a:ext cx="13417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Сороколіт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Н.С.</a:t>
            </a: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9</a:t>
            </a:fld>
            <a:endParaRPr lang="uk-UA"/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395536" y="620688"/>
            <a:ext cx="8280920" cy="391666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3600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Різновиди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 </a:t>
            </a:r>
            <a:r>
              <a:rPr lang="ru-RU" sz="3600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педагогічного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 </a:t>
            </a:r>
            <a:r>
              <a:rPr lang="ru-RU" sz="3600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досвіду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 учителя </a:t>
            </a:r>
            <a:r>
              <a:rPr lang="ru-RU" sz="3600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фізичної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 </a:t>
            </a:r>
            <a:r>
              <a:rPr lang="ru-RU" sz="3600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культури</a:t>
            </a:r>
            <a:endParaRPr lang="uk-UA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</p:txBody>
      </p:sp>
      <p:sp>
        <p:nvSpPr>
          <p:cNvPr id="6" name="Округлений прямокутник 5"/>
          <p:cNvSpPr/>
          <p:nvPr/>
        </p:nvSpPr>
        <p:spPr>
          <a:xfrm>
            <a:off x="1907704" y="1578360"/>
            <a:ext cx="492206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Різновиди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круглений прямокутник 6"/>
          <p:cNvSpPr/>
          <p:nvPr/>
        </p:nvSpPr>
        <p:spPr>
          <a:xfrm>
            <a:off x="4685816" y="3064384"/>
            <a:ext cx="2422748" cy="11422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Новаторський педагогічний досвід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круглений прямокутник 7"/>
          <p:cNvSpPr/>
          <p:nvPr/>
        </p:nvSpPr>
        <p:spPr>
          <a:xfrm>
            <a:off x="2581300" y="4725144"/>
            <a:ext cx="424847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Зразковий педагогічний досвід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круглений прямокутник 8"/>
          <p:cNvSpPr/>
          <p:nvPr/>
        </p:nvSpPr>
        <p:spPr>
          <a:xfrm>
            <a:off x="1547664" y="3064384"/>
            <a:ext cx="2736304" cy="11422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Передовий педагогічний досвід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ілка вниз 9"/>
          <p:cNvSpPr/>
          <p:nvPr/>
        </p:nvSpPr>
        <p:spPr>
          <a:xfrm>
            <a:off x="4283968" y="2514464"/>
            <a:ext cx="421568" cy="22106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Вигнута вліво стрілка 10"/>
          <p:cNvSpPr/>
          <p:nvPr/>
        </p:nvSpPr>
        <p:spPr>
          <a:xfrm>
            <a:off x="107504" y="1844824"/>
            <a:ext cx="1800200" cy="23618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12" name="Вигнута вправо стрілка 11"/>
          <p:cNvSpPr/>
          <p:nvPr/>
        </p:nvSpPr>
        <p:spPr>
          <a:xfrm>
            <a:off x="6829772" y="1760576"/>
            <a:ext cx="1846684" cy="260452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057021"/>
      </p:ext>
    </p:extLst>
  </p:cSld>
  <p:clrMapOvr>
    <a:masterClrMapping/>
  </p:clrMapOvr>
</p:sld>
</file>

<file path=ppt/theme/theme1.xml><?xml version="1.0" encoding="utf-8"?>
<a:theme xmlns:a="http://schemas.openxmlformats.org/drawingml/2006/main" name="Складена">
  <a:themeElements>
    <a:clrScheme name="Складена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кладе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кладе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165</TotalTime>
  <Words>1439</Words>
  <Application>Microsoft Office PowerPoint</Application>
  <PresentationFormat>Екран (4:3)</PresentationFormat>
  <Paragraphs>154</Paragraphs>
  <Slides>15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16" baseType="lpstr">
      <vt:lpstr>Складена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  <vt:lpstr>Львівський державний університет фізичної культури імені Івана Боберського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Львівський державний університет фізичної культури імені Івана Боберського</dc:title>
  <dc:creator>Sara Yasmeen (Wipro Technologies)</dc:creator>
  <cp:lastModifiedBy>Alyssa</cp:lastModifiedBy>
  <cp:revision>24</cp:revision>
  <dcterms:created xsi:type="dcterms:W3CDTF">2010-02-23T11:30:32Z</dcterms:created>
  <dcterms:modified xsi:type="dcterms:W3CDTF">2020-03-26T13:34:32Z</dcterms:modified>
</cp:coreProperties>
</file>