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3" r:id="rId9"/>
    <p:sldId id="263" r:id="rId10"/>
    <p:sldId id="264" r:id="rId11"/>
    <p:sldId id="265" r:id="rId12"/>
    <p:sldId id="271" r:id="rId13"/>
    <p:sldId id="272" r:id="rId14"/>
    <p:sldId id="274" r:id="rId15"/>
    <p:sldId id="275" r:id="rId16"/>
    <p:sldId id="276" r:id="rId17"/>
    <p:sldId id="277" r:id="rId18"/>
    <p:sldId id="278" r:id="rId19"/>
    <p:sldId id="279" r:id="rId20"/>
    <p:sldId id="266" r:id="rId21"/>
    <p:sldId id="267" r:id="rId2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EDE055-5954-480E-836B-93D0689FC206}" type="datetimeFigureOut">
              <a:rPr lang="uk-UA" smtClean="0"/>
              <a:t>28.04.2020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D0327C-2AC0-4873-8C2F-4407C3EE457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58539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0327C-2AC0-4873-8C2F-4407C3EE4572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596158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E30E0-9EEE-4ED7-B452-C0550BE398B4}" type="slidenum">
              <a:rPr lang="uk-UA" smtClean="0"/>
              <a:t>19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2597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E30E0-9EEE-4ED7-B452-C0550BE398B4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2597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E30E0-9EEE-4ED7-B452-C0550BE398B4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25979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E30E0-9EEE-4ED7-B452-C0550BE398B4}" type="slidenum">
              <a:rPr lang="uk-UA" smtClean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2597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E30E0-9EEE-4ED7-B452-C0550BE398B4}" type="slidenum">
              <a:rPr lang="uk-UA" smtClean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25979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E30E0-9EEE-4ED7-B452-C0550BE398B4}" type="slidenum">
              <a:rPr lang="uk-UA" smtClean="0"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25979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E30E0-9EEE-4ED7-B452-C0550BE398B4}" type="slidenum">
              <a:rPr lang="uk-UA" smtClean="0"/>
              <a:t>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25979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E30E0-9EEE-4ED7-B452-C0550BE398B4}" type="slidenum">
              <a:rPr lang="uk-UA" smtClean="0"/>
              <a:t>17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25979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E30E0-9EEE-4ED7-B452-C0550BE398B4}" type="slidenum">
              <a:rPr lang="uk-UA" smtClean="0"/>
              <a:t>18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2597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кутний трикут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7" name="Пі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grpSp>
        <p:nvGrpSpPr>
          <p:cNvPr id="2" name="Групувати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іліні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іліні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іліні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 сполучна ліні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Місце для дати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614FBF-C2A3-4A96-B998-3EB907B7D5E9}" type="datetime1">
              <a:rPr lang="uk-UA" smtClean="0"/>
              <a:t>28.04.2020</a:t>
            </a:fld>
            <a:endParaRPr lang="uk-UA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7" name="Місце для номер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456D65-DEEB-4A7C-9AD6-F19CEFF3CC91}" type="datetime1">
              <a:rPr lang="uk-UA" smtClean="0"/>
              <a:t>28.04.2020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A811E2-B508-4C98-801F-E5CF5F0354EF}" type="datetime1">
              <a:rPr lang="uk-UA" smtClean="0"/>
              <a:t>28.04.2020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C9245-2735-4866-8A2C-624BF46ABEFF}" type="datetime1">
              <a:rPr lang="uk-UA" smtClean="0"/>
              <a:t>28.04.2020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9F209-359E-4C76-A1AC-6A7A14E03501}" type="datetime1">
              <a:rPr lang="uk-UA" smtClean="0"/>
              <a:t>28.04.2020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07A0FA-9A1F-420D-8FE6-B6C593BFBA01}" type="datetime1">
              <a:rPr lang="uk-UA" smtClean="0"/>
              <a:t>28.04.2020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09932C-1639-4064-A864-2B38E0CFBD1B}" type="datetime1">
              <a:rPr lang="uk-UA" smtClean="0"/>
              <a:t>28.04.2020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9EEB41-E096-4250-8677-C820C9FCB0F4}" type="datetime1">
              <a:rPr lang="uk-UA" smtClean="0"/>
              <a:t>28.04.2020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C8CCB8-E7C2-4C07-BEA8-4290822C416C}" type="datetime1">
              <a:rPr lang="uk-UA" smtClean="0"/>
              <a:t>28.04.2020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2BD5A3E-7178-44BE-BF03-E62D0AF4A22B}" type="datetime1">
              <a:rPr lang="uk-UA" smtClean="0"/>
              <a:t>28.04.2020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7C5413-964F-48A5-A19A-FDD535289FF0}" type="datetime1">
              <a:rPr lang="uk-UA" smtClean="0"/>
              <a:t>28.04.2020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8" name="Поліліні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іліні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кутний трикут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 сполучна ліні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іліні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іліні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кутний трикут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 сполучна ліні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Місце для заголовка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E59C788-B62E-447D-89FC-B16286288885}" type="datetime1">
              <a:rPr lang="uk-UA" smtClean="0"/>
              <a:t>28.04.2020</a:t>
            </a:fld>
            <a:endParaRPr lang="uk-UA"/>
          </a:p>
        </p:txBody>
      </p:sp>
      <p:sp>
        <p:nvSpPr>
          <p:cNvPr id="22" name="Місце для нижнього колонтитула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77" y="692696"/>
            <a:ext cx="1540895" cy="2234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кутник 3"/>
          <p:cNvSpPr/>
          <p:nvPr/>
        </p:nvSpPr>
        <p:spPr>
          <a:xfrm>
            <a:off x="2051720" y="655977"/>
            <a:ext cx="68407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Лекція </a:t>
            </a:r>
            <a:r>
              <a:rPr lang="uk-UA" sz="2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6-7</a:t>
            </a:r>
            <a:endParaRPr lang="uk-UA" sz="2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  <a:p>
            <a:pPr algn="ctr"/>
            <a:r>
              <a:rPr lang="uk-UA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Тема: </a:t>
            </a:r>
            <a:r>
              <a:rPr lang="uk-UA" sz="2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«</a:t>
            </a:r>
            <a:r>
              <a:rPr lang="uk-UA" sz="2400" b="1" cap="all" dirty="0">
                <a:effectLst>
                  <a:reflection blurRad="12700" stA="28000" endPos="45000" dist="1003" dir="5400000" sy="-100000" algn="bl"/>
                </a:effectLst>
              </a:rPr>
              <a:t>Інноваційні підходи до укладання навчальних програм з фізичного виховання у загальноосвітній </a:t>
            </a:r>
            <a:r>
              <a:rPr lang="uk-UA" sz="2400" b="1" cap="all" dirty="0" smtClean="0">
                <a:effectLst>
                  <a:reflection blurRad="12700" stA="28000" endPos="45000" dist="1003" dir="5400000" sy="-100000" algn="bl"/>
                </a:effectLst>
              </a:rPr>
              <a:t>школі</a:t>
            </a:r>
            <a:r>
              <a:rPr lang="uk-UA" sz="2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» </a:t>
            </a:r>
            <a:endParaRPr lang="uk-UA" sz="2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3766056" y="2776189"/>
            <a:ext cx="34120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 навчальної дисципліни</a:t>
            </a:r>
          </a:p>
        </p:txBody>
      </p:sp>
      <p:sp>
        <p:nvSpPr>
          <p:cNvPr id="6" name="Прямокутник 5"/>
          <p:cNvSpPr/>
          <p:nvPr/>
        </p:nvSpPr>
        <p:spPr>
          <a:xfrm>
            <a:off x="877175" y="3286724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«ІННОВАЦІЙНІ </a:t>
            </a:r>
            <a:r>
              <a:rPr lang="ru-RU" sz="2400" b="1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ПЕДАГОГІЧНІ ТЕХНОЛОГІЇ У </a:t>
            </a:r>
            <a:r>
              <a:rPr lang="ru-RU" sz="2400" b="1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ФІЗИЧНОМУ ВИХОВАННІ</a:t>
            </a:r>
            <a:r>
              <a:rPr lang="ru-RU" sz="2400" b="1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”</a:t>
            </a:r>
            <a:endParaRPr lang="uk-UA" sz="2400" b="1" kern="10" dirty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877175" y="4221088"/>
            <a:ext cx="76093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для студентів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курсу факультету педагогічної освіти, спеціальність 014.11 – Середня освіта (фізична культура)</a:t>
            </a:r>
          </a:p>
        </p:txBody>
      </p:sp>
      <p:sp>
        <p:nvSpPr>
          <p:cNvPr id="8" name="Прямокутник 7"/>
          <p:cNvSpPr/>
          <p:nvPr/>
        </p:nvSpPr>
        <p:spPr>
          <a:xfrm>
            <a:off x="648071" y="5435087"/>
            <a:ext cx="80283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>
                <a:latin typeface="Times New Roman" pitchFamily="18" charset="0"/>
                <a:cs typeface="Times New Roman" pitchFamily="18" charset="0"/>
              </a:rPr>
              <a:t>Доцент кафедри теорії та методики фізичної культури</a:t>
            </a:r>
          </a:p>
          <a:p>
            <a:pPr algn="ctr"/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Н.С.,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к.фіз.вих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., доцент, Заслужений учитель України</a:t>
            </a:r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12462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179512" y="6488668"/>
            <a:ext cx="1619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Н.С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10</a:t>
            </a:fld>
            <a:endParaRPr lang="uk-UA"/>
          </a:p>
        </p:txBody>
      </p:sp>
      <p:sp>
        <p:nvSpPr>
          <p:cNvPr id="4" name="Прямокутник 3"/>
          <p:cNvSpPr/>
          <p:nvPr/>
        </p:nvSpPr>
        <p:spPr>
          <a:xfrm>
            <a:off x="179512" y="620688"/>
            <a:ext cx="87849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Здатність </a:t>
            </a:r>
            <a:r>
              <a:rPr lang="uk-UA" sz="2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спілкуватися рідною (у разі відмінності від державної) та іноземними мовами</a:t>
            </a:r>
            <a:endParaRPr lang="uk-UA" sz="2200" dirty="0"/>
          </a:p>
        </p:txBody>
      </p:sp>
      <p:sp>
        <p:nvSpPr>
          <p:cNvPr id="6" name="Скругленный прямоугольник 2"/>
          <p:cNvSpPr/>
          <p:nvPr/>
        </p:nvSpPr>
        <p:spPr>
          <a:xfrm>
            <a:off x="295641" y="1330927"/>
            <a:ext cx="4276359" cy="521990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Здатність спілкуватися рідною (у разі відмінності від державної) та іноземними мовами</a:t>
            </a:r>
            <a:r>
              <a:rPr lang="uk-UA" sz="2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 що передбачає активне використання рідної мови в різних комунікативних ситуаціях, зокрема в побуті, освітньому процесі, культурному житті громади, можливість розуміти прості висловлювання іноземною мовою, спілкуватися нею у відповідних ситуаціях, оволодіння навичками міжкультурного спілкування </a:t>
            </a:r>
          </a:p>
        </p:txBody>
      </p:sp>
      <p:sp>
        <p:nvSpPr>
          <p:cNvPr id="7" name="Стрелка вправо 5"/>
          <p:cNvSpPr/>
          <p:nvPr/>
        </p:nvSpPr>
        <p:spPr>
          <a:xfrm>
            <a:off x="4455871" y="3501008"/>
            <a:ext cx="576064" cy="57606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Скругленный прямоугольник 4"/>
          <p:cNvSpPr/>
          <p:nvPr/>
        </p:nvSpPr>
        <p:spPr>
          <a:xfrm>
            <a:off x="5060241" y="1330927"/>
            <a:ext cx="3888432" cy="5104793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 фізичному вихованні формується за допомогою вміння спілкуватися рідною та іноземними мовами про фізичну культуру, її значення для самореалізації людини; писати тексти іноземною мовою про власні спортивні захоплення; шукати інформацію в іноземних джерелах про ефективні оздоровчі програми, спортивні </a:t>
            </a:r>
            <a:r>
              <a:rPr lang="uk-UA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новини</a:t>
            </a:r>
            <a:endParaRPr lang="uk-UA" sz="2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439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179512" y="6309320"/>
            <a:ext cx="1619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Н.С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11</a:t>
            </a:fld>
            <a:endParaRPr lang="uk-UA"/>
          </a:p>
        </p:txBody>
      </p:sp>
      <p:sp>
        <p:nvSpPr>
          <p:cNvPr id="5" name="Прямоугольник 2"/>
          <p:cNvSpPr/>
          <p:nvPr/>
        </p:nvSpPr>
        <p:spPr>
          <a:xfrm>
            <a:off x="611560" y="836712"/>
            <a:ext cx="8136904" cy="172819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Математична </a:t>
            </a:r>
            <a:r>
              <a:rPr lang="uk-UA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компетентність </a:t>
            </a:r>
            <a:r>
              <a:rPr lang="uk-UA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передбачає виявлення простих математичних залежностей в навколишньому світі, моделювання процесів та ситуацій із застосуванням математичних відношень та вимірювань, усвідомлення ролі математичних знань та вмінь в особистому і суспільному житті людини </a:t>
            </a:r>
          </a:p>
        </p:txBody>
      </p:sp>
      <p:sp>
        <p:nvSpPr>
          <p:cNvPr id="6" name="Прямоугольник 4"/>
          <p:cNvSpPr/>
          <p:nvPr/>
        </p:nvSpPr>
        <p:spPr>
          <a:xfrm>
            <a:off x="179512" y="3140968"/>
            <a:ext cx="8712968" cy="316835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використання математичних методів </a:t>
            </a:r>
            <a:r>
              <a:rPr lang="uk-UA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 час занять фізичною культурою, а саме: у початкових класах при проведенні естафет добирати такі завдання, які би давали можливість здійснювати математичні підрахунки, приклади на віднімання, додавання, множення чи ділення. У середніх та старших класах за допомогою математичних методів контролювати свій фізичних стан, здійснювати підрахунок та аналізувати частоту серцевих скорочень у стані спокою та під час фізичних навантажень, що дозволить школярам створювати індивідуальні фізкультурно-оздоровчі </a:t>
            </a:r>
            <a:r>
              <a:rPr lang="uk-UA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програми</a:t>
            </a:r>
            <a:endParaRPr lang="uk-UA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5"/>
          <p:cNvSpPr/>
          <p:nvPr/>
        </p:nvSpPr>
        <p:spPr>
          <a:xfrm>
            <a:off x="4297733" y="2600908"/>
            <a:ext cx="504056" cy="504056"/>
          </a:xfrm>
          <a:prstGeom prst="downArrow">
            <a:avLst>
              <a:gd name="adj1" fmla="val 50000"/>
              <a:gd name="adj2" fmla="val 41361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37439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uk-UA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6309320"/>
            <a:ext cx="13417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sz="1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Н.С.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9512" y="908720"/>
            <a:ext cx="4032448" cy="54006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Компетентності </a:t>
            </a:r>
            <a:r>
              <a:rPr lang="uk-UA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галузі природничих наук, техніки і </a:t>
            </a:r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технологіях</a:t>
            </a:r>
            <a:r>
              <a:rPr lang="uk-UA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передбачають формування допитливості, прагнення шукати і пропонувати нові ідеї, самостійно чи в групі спостерігати та досліджувати, формулювати припущення і робити висновки на основі проведених дослідів, пізнавати себе та навколишній світ шляхом спостереження та дослідження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932040" y="908720"/>
            <a:ext cx="3888432" cy="518457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варто зробити акцент на проведенні фізкультурно-оздоровчих занять в умовах природнього середовища; використанні сил природи в процесі занять із фізичної культури; вмінні організовувати та здійснювати туристичні мандрівки; застосовувати інноваційні технології для покращення здоров’я, для задоволення від рухової активності 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4211960" y="3140968"/>
            <a:ext cx="720080" cy="576064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5280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uk-UA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6309320"/>
            <a:ext cx="13417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sz="1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Н.С.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5536" y="836712"/>
            <a:ext cx="3384376" cy="532859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5. Екологічна </a:t>
            </a:r>
            <a:r>
              <a:rPr lang="uk-UA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компетентність </a:t>
            </a:r>
            <a:r>
              <a:rPr lang="uk-UA" sz="2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передбачає усвідомлення основи екологічного природокористування, дотримання правил природоохоронної поведінки, ощадного використання природних ресурсів, розуміючи важливість збереження природи для сталого розвитку суспільства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0" y="1124744"/>
            <a:ext cx="4248472" cy="475252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під час виконання фізичних вправ в умовах природнього середовища школярів знали, розрізняли та уникали біотичних та абіотичних небезпек; дотримувалися правил безпеки під час уроків, змагань та інших форм фізичного виховання; гігієнічних вимог щодо спортивного одягу, спортивних споруд та температурних режимів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3779912" y="3212976"/>
            <a:ext cx="792088" cy="504056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0750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uk-UA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6309320"/>
            <a:ext cx="13417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sz="1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Н.С.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71804" y="1052736"/>
            <a:ext cx="7932644" cy="248026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uk-UA" sz="2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Інноваційність</a:t>
            </a:r>
            <a:r>
              <a:rPr lang="uk-UA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передбачає 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відкритість до нових ідей, ініціювання змін у близькому середовищі (клас, школа, громада тощо), формування знань, умінь, ставлень, що є основою компетентнісного підходу, забезпечують подальшу здатність успішно навчатися, провадити професійну діяльність, відчувати себе частиною спільноти і брати участь у справах громади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67932" y="4077072"/>
            <a:ext cx="8712968" cy="20882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 уміння застосовувати інноваційно-оздоровчі технології для покращення фізичного стану; розвивати варіанти ідеї та можливості створення нових оздоровчих технологій, досліджувати та експериментувати з інноваційними підходами у фізичному вихованні; створювати інноваційні програми індивідуальних фізкультурно-оздоровчих занять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4355975" y="3532998"/>
            <a:ext cx="504057" cy="504056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2724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uk-UA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6309320"/>
            <a:ext cx="13417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sz="1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Н.С.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11560" y="1052736"/>
            <a:ext cx="3384376" cy="482453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7. Інформаційно-комунікаційна </a:t>
            </a:r>
            <a:r>
              <a:rPr lang="uk-UA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компетентність </a:t>
            </a:r>
            <a:endParaRPr lang="uk-UA" sz="22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передбачає 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опанування основ цифрової грамотності для розвитку і спілкування, здатність безпечного та етичного використання засобів інформаційно-комунікаційної компетентності у навчанні та інших життєвих ситуаціях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uk-UA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800939" y="917239"/>
            <a:ext cx="4176464" cy="143164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використання цифрових пристроїв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отримання інформації на спортивну тематику та комунікацію між собою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00939" y="2492896"/>
            <a:ext cx="4176464" cy="100811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використання цифрових пристроїв </a:t>
            </a:r>
            <a:r>
              <a:rPr lang="uk-UA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навчання техніки рухових навичок, фізичних вправ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00939" y="3674301"/>
            <a:ext cx="4176464" cy="100811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використання цифрових </a:t>
            </a:r>
            <a:r>
              <a:rPr lang="uk-UA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пристроїв для 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оцінювання власного фізичного стану</a:t>
            </a:r>
            <a:r>
              <a:rPr lang="uk-UA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00939" y="4869160"/>
            <a:ext cx="4176464" cy="100811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використання цифрових пристроїв </a:t>
            </a:r>
            <a:r>
              <a:rPr lang="uk-UA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моніторингу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рухової активності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3995936" y="1772816"/>
            <a:ext cx="792088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995936" y="2996952"/>
            <a:ext cx="79208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995936" y="4293096"/>
            <a:ext cx="80500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995936" y="5157192"/>
            <a:ext cx="792088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2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uk-UA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6309320"/>
            <a:ext cx="13417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sz="1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Н.С.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1124744"/>
            <a:ext cx="2479447" cy="22322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можливість учням розв’язувати проблемні завдання у сфері фізичної культури і спорту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04248" y="4271458"/>
            <a:ext cx="2088232" cy="219175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шукати, аналізувати та систематизувати інформацію у сфері фізичної культури та спорту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76256" y="1052736"/>
            <a:ext cx="2016224" cy="288032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розробляти індивідуальні оздоровчі програми з урахуванням власних можливостей, мотивів та потреб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512" y="3933056"/>
            <a:ext cx="2551455" cy="172819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досягати конкретних цілей у фізичному самовдосконаленні</a:t>
            </a:r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3074031" y="332656"/>
            <a:ext cx="3456384" cy="6408712"/>
          </a:xfrm>
          <a:prstGeom prst="horizont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8. Навчання </a:t>
            </a:r>
            <a:r>
              <a:rPr lang="uk-UA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впродовж життя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передбачає опанування умінь і навичок, необхідних для подальшого навчання, організацію власного навчального середовища, отримання нової інформації з метою застосування її для оцінювання навчальних потреб, визначення власних навчальних цілей та способів їх досягнення, навчання працювати самостійно і в групі 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6516216" y="1844824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516216" y="5013176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2730967" y="1844824"/>
            <a:ext cx="32886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2730967" y="5013176"/>
            <a:ext cx="32886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433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uk-UA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6309320"/>
            <a:ext cx="13417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sz="1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Н.С.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692696"/>
            <a:ext cx="8496944" cy="244827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9. Громадянські </a:t>
            </a: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 соціальні компетентності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 пов’язані з ідеями демократії, справедливості, рівності, прав людини, добробуту та здорового способу життя, усвідомленням рівних прав і можливостей, що передбачають співпрацю з іншими особами для досягнення спільної мети, активність у житті класу і школи, повагу до прав інших осіб, уміння діяти в конфліктних ситуаціях, пов’язаних із різними проявами дискримінації, цінувати культурне розмаїття різних народів та ідентифікувати себе як громадянина України, дбайливе ставлення до власного здоров’я і збереження здоров’я інших людей, дотримання здорового способу життя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uk-UA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3034" y="3284984"/>
            <a:ext cx="8496944" cy="50405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Шлях реалізації ‒ виховання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організаторських здібностей школярів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80994" y="3970450"/>
            <a:ext cx="1942734" cy="216869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формувати здатність учнів до організації гри чи іншого виду командної рухової діяльності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483768" y="3979918"/>
            <a:ext cx="1728192" cy="21592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нівелювання конфліктних ситуацій, які можуть виникати у процесі спортивної діяльності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355976" y="3979918"/>
            <a:ext cx="1584176" cy="21592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 спілкування в різних ситуаціях на засадах поваги та товариськості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084168" y="3960982"/>
            <a:ext cx="2805810" cy="217815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дотримання правил чесної гри (</a:t>
            </a:r>
            <a:r>
              <a:rPr lang="uk-UA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Fair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Play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): поважати суперника, здобувати перемогу чесним шляхом за рахунок ретельної підготовки, з гідністю приймати поразку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4211960" y="3140968"/>
            <a:ext cx="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1763688" y="3789040"/>
            <a:ext cx="720080" cy="1719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804248" y="3789040"/>
            <a:ext cx="864096" cy="1719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563888" y="3789040"/>
            <a:ext cx="0" cy="19087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436096" y="3789040"/>
            <a:ext cx="0" cy="19087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667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uk-UA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6309320"/>
            <a:ext cx="13417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sz="1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Н.С.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7" y="980728"/>
            <a:ext cx="3024336" cy="463464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10. Культурна </a:t>
            </a:r>
            <a:r>
              <a:rPr lang="uk-UA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компетентність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передбачає залучення до різних видів мистецької творчості (образотворче, музичне та інші види мистецтв) шляхом розкриття і розвитку природних здібностей, творчого вираження особистості 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157700" y="980728"/>
            <a:ext cx="4248472" cy="463464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Реалізація цієї ключової компетентності у фізичному вихованні має бути спрямована на вміння виражати свій культурний потенціал через рухову діяльність; на формування та удосконалення культури рухів; дотримання мовленнєвого етикету; усвідомлення можливостей національного самовираження та самореалізації через фізичну культуру та спорт 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3419873" y="2780928"/>
            <a:ext cx="737827" cy="517123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137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uk-UA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6309320"/>
            <a:ext cx="13417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sz="1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Н.С.</a:t>
            </a:r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401351" y="836712"/>
            <a:ext cx="8424936" cy="2016224"/>
          </a:xfrm>
          <a:prstGeom prst="horizont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11. Підприємливість </a:t>
            </a:r>
            <a:r>
              <a:rPr lang="uk-UA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 фінансова грамотність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передбачають ініціативність, готовність брати відповідальність за власні рішення, вміння організовувати свою діяльність для досягнення цілей, усвідомлення етичних цінностей ефективної співпраці, готовність до втілення в життя ініційованих ідей, прийняття власних рішень </a:t>
            </a: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15889" y="3104964"/>
            <a:ext cx="8964488" cy="2952328"/>
          </a:xfrm>
          <a:prstGeom prst="vertic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цю ключову компетентність варто розглядати та формувати через призму розвитку організаційних, лідерських якостей, таких як: уміння боротися, здобувати чесну перемогу та з гідністю приймати поразку; контролювати свої емоції; організовувати свій час і мобілізувати ресурси; оцінювати власні можливості в процесі рухової діяльності; реалізовувати різні ролі в ігрових ситуаціях; вміння працювати в команді; відповідати за власні рішення; користати з власних переваг і визнавати недоліки у тактичних діях у різних видах спорту, планувати та реалізовувати спортивні проекти 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4202342" y="2600908"/>
            <a:ext cx="396044" cy="504056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5812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179512" y="6309320"/>
            <a:ext cx="1619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Н.С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282321" y="1988840"/>
            <a:ext cx="84249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1</a:t>
            </a:r>
            <a:r>
              <a:rPr lang="uk-UA" dirty="0"/>
              <a:t>.	</a:t>
            </a:r>
            <a:r>
              <a:rPr lang="uk-UA" sz="2400" dirty="0">
                <a:latin typeface="Constantia" pitchFamily="18" charset="0"/>
                <a:cs typeface="Calibri" pitchFamily="34" charset="0"/>
              </a:rPr>
              <a:t>Чинники, що спонукали до введення інноваційних підходів до укладання навчальних програм з фізичного виховання.</a:t>
            </a:r>
          </a:p>
          <a:p>
            <a:r>
              <a:rPr lang="uk-UA" sz="2400" dirty="0">
                <a:latin typeface="Constantia" pitchFamily="18" charset="0"/>
                <a:cs typeface="Calibri" pitchFamily="34" charset="0"/>
              </a:rPr>
              <a:t>2.	Інноваційні підходи навчальної програми з фізичної культури, що ґрунтується на принципі варіативності</a:t>
            </a:r>
          </a:p>
          <a:p>
            <a:r>
              <a:rPr lang="uk-UA" sz="2400" dirty="0">
                <a:latin typeface="Constantia" pitchFamily="18" charset="0"/>
                <a:cs typeface="Calibri" pitchFamily="34" charset="0"/>
              </a:rPr>
              <a:t>3.	</a:t>
            </a:r>
            <a:r>
              <a:rPr lang="uk-UA" sz="2400" dirty="0" err="1">
                <a:latin typeface="Constantia" pitchFamily="18" charset="0"/>
                <a:cs typeface="Calibri" pitchFamily="34" charset="0"/>
              </a:rPr>
              <a:t>Компетентнісний</a:t>
            </a:r>
            <a:r>
              <a:rPr lang="uk-UA" sz="2400" dirty="0">
                <a:latin typeface="Constantia" pitchFamily="18" charset="0"/>
                <a:cs typeface="Calibri" pitchFamily="34" charset="0"/>
              </a:rPr>
              <a:t> підхід до укладання навчальних програм з фізичного виховання.</a:t>
            </a:r>
          </a:p>
          <a:p>
            <a:r>
              <a:rPr lang="uk-UA" sz="2400" dirty="0">
                <a:latin typeface="Constantia" pitchFamily="18" charset="0"/>
                <a:cs typeface="Calibri" pitchFamily="34" charset="0"/>
              </a:rPr>
              <a:t>4.	Реалізація ключових </a:t>
            </a:r>
            <a:r>
              <a:rPr lang="uk-UA" sz="2400" dirty="0" err="1">
                <a:latin typeface="Constantia" pitchFamily="18" charset="0"/>
                <a:cs typeface="Calibri" pitchFamily="34" charset="0"/>
              </a:rPr>
              <a:t>компетентностей</a:t>
            </a:r>
            <a:r>
              <a:rPr lang="uk-UA" sz="2400" dirty="0">
                <a:latin typeface="Constantia" pitchFamily="18" charset="0"/>
                <a:cs typeface="Calibri" pitchFamily="34" charset="0"/>
              </a:rPr>
              <a:t> Європейського Союзу під час уроку з фізичної культури.</a:t>
            </a:r>
          </a:p>
        </p:txBody>
      </p:sp>
      <p:sp>
        <p:nvSpPr>
          <p:cNvPr id="4" name="Прямокутник 3"/>
          <p:cNvSpPr/>
          <p:nvPr/>
        </p:nvSpPr>
        <p:spPr>
          <a:xfrm>
            <a:off x="3419872" y="883715"/>
            <a:ext cx="19255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План </a:t>
            </a:r>
            <a:endParaRPr lang="uk-UA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959221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179512" y="6309320"/>
            <a:ext cx="1619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Н.С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20</a:t>
            </a:fld>
            <a:endParaRPr lang="uk-UA"/>
          </a:p>
        </p:txBody>
      </p:sp>
      <p:sp>
        <p:nvSpPr>
          <p:cNvPr id="4" name="Прямокутник 3"/>
          <p:cNvSpPr/>
          <p:nvPr/>
        </p:nvSpPr>
        <p:spPr>
          <a:xfrm>
            <a:off x="179512" y="692696"/>
            <a:ext cx="8712968" cy="6140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500" dirty="0" smtClean="0"/>
              <a:t>Література:</a:t>
            </a:r>
          </a:p>
          <a:p>
            <a:pPr marL="342900" lvl="0" indent="-342900">
              <a:buFont typeface="+mj-lt"/>
              <a:buAutoNum type="arabicPeriod"/>
            </a:pPr>
            <a:r>
              <a:rPr lang="uk-UA" sz="1500" dirty="0" smtClean="0"/>
              <a:t>Нова </a:t>
            </a:r>
            <a:r>
              <a:rPr lang="uk-UA" sz="1500" dirty="0"/>
              <a:t>українська школа: основи Стандарту освіти. – Львів, 2016. – 64 с</a:t>
            </a:r>
            <a:r>
              <a:rPr lang="uk-UA" sz="1500" dirty="0" smtClean="0"/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uk-UA" sz="1500" dirty="0"/>
              <a:t>Особливості застосування варіативної складової модульної навчальної програми з фізичної культури у міській і сільській </a:t>
            </a:r>
            <a:r>
              <a:rPr lang="uk-UA" sz="1500" dirty="0" err="1"/>
              <a:t>місцевостіі</a:t>
            </a:r>
            <a:r>
              <a:rPr lang="uk-UA" sz="1500" dirty="0"/>
              <a:t> / Наталія </a:t>
            </a:r>
            <a:r>
              <a:rPr lang="uk-UA" sz="1500" dirty="0" err="1"/>
              <a:t>Сороколіт</a:t>
            </a:r>
            <a:r>
              <a:rPr lang="uk-UA" sz="1500" dirty="0"/>
              <a:t>, Ольга Римар, Алла Соловей, Ігор </a:t>
            </a:r>
            <a:r>
              <a:rPr lang="uk-UA" sz="1500" dirty="0" err="1"/>
              <a:t>Лапичак</a:t>
            </a:r>
            <a:r>
              <a:rPr lang="uk-UA" sz="1500" dirty="0"/>
              <a:t> // Вісник Прикарпатського університету. Серія : Фізична культура. - 2019. - Вип. 31. - С. 153-159.</a:t>
            </a:r>
            <a:endParaRPr lang="ru-RU" sz="15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ru-RU" sz="1500" dirty="0" err="1" smtClean="0"/>
              <a:t>Сороколіт</a:t>
            </a:r>
            <a:r>
              <a:rPr lang="ru-RU" sz="1500" dirty="0" smtClean="0"/>
              <a:t> </a:t>
            </a:r>
            <a:r>
              <a:rPr lang="ru-RU" sz="1500" dirty="0"/>
              <a:t>Н. С. </a:t>
            </a:r>
            <a:r>
              <a:rPr lang="ru-RU" sz="1500" dirty="0" err="1"/>
              <a:t>Удосконалення</a:t>
            </a:r>
            <a:r>
              <a:rPr lang="ru-RU" sz="1500" dirty="0"/>
              <a:t> </a:t>
            </a:r>
            <a:r>
              <a:rPr lang="ru-RU" sz="1500" dirty="0" err="1"/>
              <a:t>фізичного</a:t>
            </a:r>
            <a:r>
              <a:rPr lang="ru-RU" sz="1500" dirty="0"/>
              <a:t> </a:t>
            </a:r>
            <a:r>
              <a:rPr lang="ru-RU" sz="1500" dirty="0" err="1"/>
              <a:t>виховання</a:t>
            </a:r>
            <a:r>
              <a:rPr lang="ru-RU" sz="1500" dirty="0"/>
              <a:t> </a:t>
            </a:r>
            <a:r>
              <a:rPr lang="ru-RU" sz="1500" dirty="0" err="1"/>
              <a:t>учнів</a:t>
            </a:r>
            <a:r>
              <a:rPr lang="ru-RU" sz="1500" dirty="0"/>
              <a:t> 5-9 </a:t>
            </a:r>
            <a:r>
              <a:rPr lang="ru-RU" sz="1500" dirty="0" err="1"/>
              <a:t>класів</a:t>
            </a:r>
            <a:r>
              <a:rPr lang="ru-RU" sz="1500" dirty="0"/>
              <a:t> </a:t>
            </a:r>
            <a:r>
              <a:rPr lang="ru-RU" sz="1500" dirty="0" err="1"/>
              <a:t>із</a:t>
            </a:r>
            <a:r>
              <a:rPr lang="ru-RU" sz="1500" dirty="0"/>
              <a:t> </a:t>
            </a:r>
            <a:r>
              <a:rPr lang="ru-RU" sz="1500" dirty="0" err="1"/>
              <a:t>застосуванням</a:t>
            </a:r>
            <a:r>
              <a:rPr lang="ru-RU" sz="1500" dirty="0"/>
              <a:t> </a:t>
            </a:r>
            <a:r>
              <a:rPr lang="ru-RU" sz="1500" dirty="0" err="1"/>
              <a:t>варіативних</a:t>
            </a:r>
            <a:r>
              <a:rPr lang="ru-RU" sz="1500" dirty="0"/>
              <a:t> </a:t>
            </a:r>
            <a:r>
              <a:rPr lang="ru-RU" sz="1500" dirty="0" err="1"/>
              <a:t>модулів</a:t>
            </a:r>
            <a:r>
              <a:rPr lang="ru-RU" sz="1500" dirty="0"/>
              <a:t> </a:t>
            </a:r>
            <a:r>
              <a:rPr lang="ru-RU" sz="1500" dirty="0" err="1"/>
              <a:t>навчальної</a:t>
            </a:r>
            <a:r>
              <a:rPr lang="ru-RU" sz="1500" dirty="0"/>
              <a:t> </a:t>
            </a:r>
            <a:r>
              <a:rPr lang="ru-RU" sz="1500" dirty="0" err="1"/>
              <a:t>програми</a:t>
            </a:r>
            <a:r>
              <a:rPr lang="ru-RU" sz="1500" dirty="0"/>
              <a:t> : </a:t>
            </a:r>
            <a:r>
              <a:rPr lang="ru-RU" sz="1500" dirty="0" err="1"/>
              <a:t>автореф</a:t>
            </a:r>
            <a:r>
              <a:rPr lang="ru-RU" sz="1500" dirty="0"/>
              <a:t>. </a:t>
            </a:r>
            <a:r>
              <a:rPr lang="ru-RU" sz="1500" dirty="0" err="1"/>
              <a:t>дис</a:t>
            </a:r>
            <a:r>
              <a:rPr lang="ru-RU" sz="1500" dirty="0"/>
              <a:t>.</a:t>
            </a:r>
            <a:r>
              <a:rPr lang="uk-UA" sz="1500" dirty="0"/>
              <a:t> </a:t>
            </a:r>
            <a:r>
              <a:rPr lang="ru-RU" sz="1500" dirty="0"/>
              <a:t>... канд. наук з </a:t>
            </a:r>
            <a:r>
              <a:rPr lang="ru-RU" sz="1500" dirty="0" err="1"/>
              <a:t>фіз</a:t>
            </a:r>
            <a:r>
              <a:rPr lang="ru-RU" sz="1500" dirty="0"/>
              <a:t>. </a:t>
            </a:r>
            <a:r>
              <a:rPr lang="ru-RU" sz="1500" dirty="0" err="1"/>
              <a:t>виховання</a:t>
            </a:r>
            <a:r>
              <a:rPr lang="ru-RU" sz="1500" dirty="0"/>
              <a:t> та спорту : [спец.] 24.00.02 "</a:t>
            </a:r>
            <a:r>
              <a:rPr lang="ru-RU" sz="1500" dirty="0" err="1"/>
              <a:t>Фіз</a:t>
            </a:r>
            <a:r>
              <a:rPr lang="ru-RU" sz="1500" dirty="0"/>
              <a:t>. культура, </a:t>
            </a:r>
            <a:r>
              <a:rPr lang="ru-RU" sz="1500" dirty="0" err="1"/>
              <a:t>фіз</a:t>
            </a:r>
            <a:r>
              <a:rPr lang="ru-RU" sz="1500" dirty="0"/>
              <a:t>. </a:t>
            </a:r>
            <a:r>
              <a:rPr lang="ru-RU" sz="1500" dirty="0" err="1"/>
              <a:t>виховання</a:t>
            </a:r>
            <a:r>
              <a:rPr lang="ru-RU" sz="1500" dirty="0"/>
              <a:t> </a:t>
            </a:r>
            <a:r>
              <a:rPr lang="ru-RU" sz="1500" dirty="0" err="1"/>
              <a:t>різних</a:t>
            </a:r>
            <a:r>
              <a:rPr lang="ru-RU" sz="1500" dirty="0"/>
              <a:t> </a:t>
            </a:r>
            <a:r>
              <a:rPr lang="ru-RU" sz="1500" dirty="0" err="1"/>
              <a:t>груп</a:t>
            </a:r>
            <a:r>
              <a:rPr lang="ru-RU" sz="1500" dirty="0"/>
              <a:t> </a:t>
            </a:r>
            <a:r>
              <a:rPr lang="ru-RU" sz="1500" dirty="0" err="1"/>
              <a:t>населення</a:t>
            </a:r>
            <a:r>
              <a:rPr lang="ru-RU" sz="1500" dirty="0"/>
              <a:t>" / </a:t>
            </a:r>
            <a:r>
              <a:rPr lang="ru-RU" sz="1500" dirty="0" err="1"/>
              <a:t>Сороколіт</a:t>
            </a:r>
            <a:r>
              <a:rPr lang="ru-RU" sz="1500" dirty="0"/>
              <a:t> </a:t>
            </a:r>
            <a:r>
              <a:rPr lang="ru-RU" sz="1500" dirty="0" err="1"/>
              <a:t>Наталія</a:t>
            </a:r>
            <a:r>
              <a:rPr lang="ru-RU" sz="1500" dirty="0"/>
              <a:t> </a:t>
            </a:r>
            <a:r>
              <a:rPr lang="ru-RU" sz="1500" dirty="0" err="1"/>
              <a:t>Стефанівна</a:t>
            </a:r>
            <a:r>
              <a:rPr lang="ru-RU" sz="1500" dirty="0"/>
              <a:t> ; </a:t>
            </a:r>
            <a:r>
              <a:rPr lang="ru-RU" sz="1500" dirty="0" err="1"/>
              <a:t>Львів</a:t>
            </a:r>
            <a:r>
              <a:rPr lang="ru-RU" sz="1500" dirty="0"/>
              <a:t>. </a:t>
            </a:r>
            <a:r>
              <a:rPr lang="ru-RU" sz="1500" dirty="0" err="1"/>
              <a:t>держ</a:t>
            </a:r>
            <a:r>
              <a:rPr lang="ru-RU" sz="1500" dirty="0"/>
              <a:t>. ун-т </a:t>
            </a:r>
            <a:r>
              <a:rPr lang="ru-RU" sz="1500" dirty="0" err="1"/>
              <a:t>фіз</a:t>
            </a:r>
            <a:r>
              <a:rPr lang="ru-RU" sz="1500" dirty="0"/>
              <a:t>. </a:t>
            </a:r>
            <a:r>
              <a:rPr lang="ru-RU" sz="1500" dirty="0" err="1"/>
              <a:t>культури</a:t>
            </a:r>
            <a:r>
              <a:rPr lang="ru-RU" sz="1500" dirty="0"/>
              <a:t>. </a:t>
            </a:r>
            <a:r>
              <a:rPr lang="pl-PL" sz="1500" dirty="0"/>
              <a:t>‒ Л., 2015 . ‒ 20 с.</a:t>
            </a:r>
            <a:endParaRPr lang="uk-UA" sz="1500" dirty="0"/>
          </a:p>
          <a:p>
            <a:pPr marL="342900" lvl="0" indent="-342900">
              <a:buFont typeface="+mj-lt"/>
              <a:buAutoNum type="arabicPeriod"/>
            </a:pPr>
            <a:r>
              <a:rPr lang="uk-UA" sz="1500" dirty="0" err="1" smtClean="0"/>
              <a:t>Сороколіт</a:t>
            </a:r>
            <a:r>
              <a:rPr lang="uk-UA" sz="1500" dirty="0" smtClean="0"/>
              <a:t> </a:t>
            </a:r>
            <a:r>
              <a:rPr lang="uk-UA" sz="1500" dirty="0"/>
              <a:t>Н. Впровадження варіативних модулів навчальної програми з фізичної культури в учнів восьмих класів / </a:t>
            </a:r>
            <a:r>
              <a:rPr lang="uk-UA" sz="1500" dirty="0" err="1"/>
              <a:t>Сороколіт</a:t>
            </a:r>
            <a:r>
              <a:rPr lang="uk-UA" sz="1500" dirty="0"/>
              <a:t> Наталія // Спортивний вісник Придніпров’я. – 2017. – № 3. – С. 184–188.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500" dirty="0" err="1" smtClean="0"/>
              <a:t>Фізична</a:t>
            </a:r>
            <a:r>
              <a:rPr lang="ru-RU" sz="1500" dirty="0" smtClean="0"/>
              <a:t> </a:t>
            </a:r>
            <a:r>
              <a:rPr lang="ru-RU" sz="1500" dirty="0"/>
              <a:t>культура в </a:t>
            </a:r>
            <a:r>
              <a:rPr lang="ru-RU" sz="1500" dirty="0" err="1"/>
              <a:t>школі</a:t>
            </a:r>
            <a:r>
              <a:rPr lang="ru-RU" sz="1500" dirty="0"/>
              <a:t>: </a:t>
            </a:r>
            <a:r>
              <a:rPr lang="ru-RU" sz="1500" dirty="0" err="1"/>
              <a:t>навчальна</a:t>
            </a:r>
            <a:r>
              <a:rPr lang="ru-RU" sz="1500" dirty="0"/>
              <a:t> </a:t>
            </a:r>
            <a:r>
              <a:rPr lang="ru-RU" sz="1500" dirty="0" err="1"/>
              <a:t>програма</a:t>
            </a:r>
            <a:r>
              <a:rPr lang="ru-RU" sz="1500" dirty="0"/>
              <a:t> для 5–9 </a:t>
            </a:r>
            <a:r>
              <a:rPr lang="ru-RU" sz="1500" dirty="0" err="1"/>
              <a:t>класів</a:t>
            </a:r>
            <a:r>
              <a:rPr lang="ru-RU" sz="1500" dirty="0"/>
              <a:t> </a:t>
            </a:r>
            <a:r>
              <a:rPr lang="ru-RU" sz="1500" dirty="0" err="1"/>
              <a:t>загальноосвіт</a:t>
            </a:r>
            <a:r>
              <a:rPr lang="ru-RU" sz="1500" dirty="0"/>
              <a:t>. </a:t>
            </a:r>
            <a:r>
              <a:rPr lang="ru-RU" sz="1500" dirty="0" err="1"/>
              <a:t>навч</a:t>
            </a:r>
            <a:r>
              <a:rPr lang="ru-RU" sz="1500" dirty="0"/>
              <a:t>. </a:t>
            </a:r>
            <a:r>
              <a:rPr lang="ru-RU" sz="1500" dirty="0" err="1"/>
              <a:t>закладів</a:t>
            </a:r>
            <a:r>
              <a:rPr lang="ru-RU" sz="1500" dirty="0"/>
              <a:t>. – </a:t>
            </a:r>
            <a:r>
              <a:rPr lang="ru-RU" sz="1500" dirty="0" err="1"/>
              <a:t>Київ</a:t>
            </a:r>
            <a:r>
              <a:rPr lang="ru-RU" sz="1500" dirty="0"/>
              <a:t> : </a:t>
            </a:r>
            <a:r>
              <a:rPr lang="ru-RU" sz="1500" dirty="0" err="1"/>
              <a:t>Літера</a:t>
            </a:r>
            <a:r>
              <a:rPr lang="ru-RU" sz="1500" dirty="0"/>
              <a:t> ЛТД, 2018. – 368 с. – </a:t>
            </a:r>
            <a:r>
              <a:rPr lang="en-US" sz="1500" dirty="0"/>
              <a:t>ISBN</a:t>
            </a:r>
            <a:r>
              <a:rPr lang="pl-PL" sz="1500" dirty="0"/>
              <a:t> </a:t>
            </a:r>
            <a:r>
              <a:rPr lang="ru-RU" sz="1500" dirty="0"/>
              <a:t>978-966-178-888-5</a:t>
            </a:r>
            <a:r>
              <a:rPr lang="ru-RU" sz="15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500" dirty="0"/>
              <a:t>Improvement of 5-9th Grades Schoolchildren Physical Education in Ukraine by Using Variable Modules Curriculum / </a:t>
            </a:r>
            <a:r>
              <a:rPr lang="en-US" sz="1500" dirty="0" err="1"/>
              <a:t>Nataliya</a:t>
            </a:r>
            <a:r>
              <a:rPr lang="en-US" sz="1500" dirty="0"/>
              <a:t> </a:t>
            </a:r>
            <a:r>
              <a:rPr lang="en-US" sz="1500" dirty="0" err="1"/>
              <a:t>Sorokolit</a:t>
            </a:r>
            <a:r>
              <a:rPr lang="en-US" sz="1500" dirty="0"/>
              <a:t>, </a:t>
            </a:r>
            <a:r>
              <a:rPr lang="en-US" sz="1500" dirty="0" err="1"/>
              <a:t>Olena</a:t>
            </a:r>
            <a:r>
              <a:rPr lang="en-US" sz="1500" dirty="0"/>
              <a:t> </a:t>
            </a:r>
            <a:r>
              <a:rPr lang="en-US" sz="1500" dirty="0" err="1"/>
              <a:t>Shyyan</a:t>
            </a:r>
            <a:r>
              <a:rPr lang="en-US" sz="1500" dirty="0"/>
              <a:t>, </a:t>
            </a:r>
            <a:r>
              <a:rPr lang="en-US" sz="1500" dirty="0" err="1"/>
              <a:t>Mykola</a:t>
            </a:r>
            <a:r>
              <a:rPr lang="en-US" sz="1500" dirty="0"/>
              <a:t> </a:t>
            </a:r>
            <a:r>
              <a:rPr lang="en-US" sz="1500" dirty="0" err="1"/>
              <a:t>Lukjanchenko</a:t>
            </a:r>
            <a:r>
              <a:rPr lang="en-US" sz="1500" dirty="0"/>
              <a:t>, </a:t>
            </a:r>
            <a:r>
              <a:rPr lang="en-US" sz="1500" dirty="0" err="1"/>
              <a:t>Iryna</a:t>
            </a:r>
            <a:r>
              <a:rPr lang="en-US" sz="1500" dirty="0"/>
              <a:t> </a:t>
            </a:r>
            <a:r>
              <a:rPr lang="en-US" sz="1500" dirty="0" err="1"/>
              <a:t>Turchyk</a:t>
            </a:r>
            <a:r>
              <a:rPr lang="en-US" sz="1500" dirty="0"/>
              <a:t> // Journal of Physical Education and Sport. - 2017. - Vol. 17, suppl. is. 4. - P. 2110 - 2115. </a:t>
            </a:r>
            <a:endParaRPr lang="uk-UA" sz="15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500" dirty="0"/>
              <a:t>Health complaints and well-being complaints among secondary school children / </a:t>
            </a:r>
            <a:r>
              <a:rPr lang="en-US" sz="1500" dirty="0" err="1"/>
              <a:t>Ivanna</a:t>
            </a:r>
            <a:r>
              <a:rPr lang="en-US" sz="1500" dirty="0"/>
              <a:t> </a:t>
            </a:r>
            <a:r>
              <a:rPr lang="en-US" sz="1500" dirty="0" err="1"/>
              <a:t>Bodnar</a:t>
            </a:r>
            <a:r>
              <a:rPr lang="en-US" sz="1500" dirty="0"/>
              <a:t>, </a:t>
            </a:r>
            <a:r>
              <a:rPr lang="en-US" sz="1500" dirty="0" err="1"/>
              <a:t>Yurii</a:t>
            </a:r>
            <a:r>
              <a:rPr lang="en-US" sz="1500" dirty="0"/>
              <a:t> </a:t>
            </a:r>
            <a:r>
              <a:rPr lang="en-US" sz="1500" dirty="0" err="1"/>
              <a:t>Petryshyn</a:t>
            </a:r>
            <a:r>
              <a:rPr lang="en-US" sz="1500" dirty="0"/>
              <a:t>, </a:t>
            </a:r>
            <a:r>
              <a:rPr lang="en-US" sz="1500" dirty="0" err="1"/>
              <a:t>Alla</a:t>
            </a:r>
            <a:r>
              <a:rPr lang="en-US" sz="1500" dirty="0"/>
              <a:t> </a:t>
            </a:r>
            <a:r>
              <a:rPr lang="en-US" sz="1500" dirty="0" err="1"/>
              <a:t>Solovei</a:t>
            </a:r>
            <a:r>
              <a:rPr lang="en-US" sz="1500" dirty="0"/>
              <a:t>, Olga </a:t>
            </a:r>
            <a:r>
              <a:rPr lang="en-US" sz="1500" dirty="0" err="1"/>
              <a:t>Rymar</a:t>
            </a:r>
            <a:r>
              <a:rPr lang="en-US" sz="1500" dirty="0"/>
              <a:t>, Igor </a:t>
            </a:r>
            <a:r>
              <a:rPr lang="en-US" sz="1500" dirty="0" err="1"/>
              <a:t>Lapychak</a:t>
            </a:r>
            <a:r>
              <a:rPr lang="en-US" sz="1500" dirty="0"/>
              <a:t>, </a:t>
            </a:r>
            <a:r>
              <a:rPr lang="en-US" sz="1500" dirty="0" err="1"/>
              <a:t>Ulyana</a:t>
            </a:r>
            <a:r>
              <a:rPr lang="en-US" sz="1500" dirty="0"/>
              <a:t> </a:t>
            </a:r>
            <a:r>
              <a:rPr lang="en-US" sz="1500" dirty="0" err="1"/>
              <a:t>Shevtsiv</a:t>
            </a:r>
            <a:r>
              <a:rPr lang="en-US" sz="1500" dirty="0"/>
              <a:t>, Mariana </a:t>
            </a:r>
            <a:r>
              <a:rPr lang="en-US" sz="1500" dirty="0" err="1"/>
              <a:t>Ripak</a:t>
            </a:r>
            <a:r>
              <a:rPr lang="en-US" sz="1500" dirty="0"/>
              <a:t>, Marta </a:t>
            </a:r>
            <a:r>
              <a:rPr lang="en-US" sz="1500" dirty="0" err="1"/>
              <a:t>Yaroshyk</a:t>
            </a:r>
            <a:r>
              <a:rPr lang="en-US" sz="1500" dirty="0"/>
              <a:t>, Natalya </a:t>
            </a:r>
            <a:r>
              <a:rPr lang="en-US" sz="1500" dirty="0" err="1"/>
              <a:t>Sorokolit</a:t>
            </a:r>
            <a:r>
              <a:rPr lang="en-US" sz="1500" dirty="0"/>
              <a:t> // Journal of physical education and sport. - 2016. - Vol. 16, is. 3. - P. 905 - 909.</a:t>
            </a:r>
            <a:endParaRPr lang="uk-UA" sz="1500" dirty="0">
              <a:latin typeface="Palatino Linotype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endParaRPr lang="uk-UA" sz="15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374395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179512" y="6309320"/>
            <a:ext cx="1619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Н.С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21</a:t>
            </a:fld>
            <a:endParaRPr lang="uk-U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08720"/>
            <a:ext cx="3436318" cy="18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6"/>
          <p:cNvSpPr/>
          <p:nvPr/>
        </p:nvSpPr>
        <p:spPr>
          <a:xfrm>
            <a:off x="5663048" y="4906615"/>
            <a:ext cx="26479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Дякую</a:t>
            </a: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увагу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uk-UA" sz="4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3048" y="842963"/>
            <a:ext cx="2647950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10" y="3137576"/>
            <a:ext cx="5175745" cy="2437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7439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179512" y="6309320"/>
            <a:ext cx="1619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Н.С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3</a:t>
            </a:fld>
            <a:endParaRPr lang="uk-UA"/>
          </a:p>
        </p:txBody>
      </p:sp>
      <p:sp>
        <p:nvSpPr>
          <p:cNvPr id="4" name="Прямокутник 3"/>
          <p:cNvSpPr/>
          <p:nvPr/>
        </p:nvSpPr>
        <p:spPr>
          <a:xfrm>
            <a:off x="539552" y="692696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>
                <a:effectLst>
                  <a:outerShdw blurRad="25502" dist="23000" dir="7020000" algn="tl">
                    <a:srgbClr val="000000">
                      <a:alpha val="50000"/>
                    </a:srgbClr>
                  </a:outerShdw>
                </a:effectLst>
              </a:rPr>
              <a:t>Чинники, що спонукали до введення інноваційних підходів до укладання навчальних програм з фізичного виховання</a:t>
            </a:r>
            <a:endParaRPr lang="uk-UA" dirty="0"/>
          </a:p>
        </p:txBody>
      </p:sp>
      <p:sp>
        <p:nvSpPr>
          <p:cNvPr id="5" name="Овал 4"/>
          <p:cNvSpPr/>
          <p:nvPr/>
        </p:nvSpPr>
        <p:spPr>
          <a:xfrm>
            <a:off x="539552" y="1412776"/>
            <a:ext cx="81369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Передумови реформування фізичного </a:t>
            </a:r>
            <a:r>
              <a:rPr lang="uk-UA" dirty="0" smtClean="0"/>
              <a:t> виховання </a:t>
            </a:r>
            <a:r>
              <a:rPr lang="uk-UA" dirty="0"/>
              <a:t>в </a:t>
            </a:r>
            <a:r>
              <a:rPr lang="uk-UA" dirty="0" smtClean="0"/>
              <a:t>Україні</a:t>
            </a:r>
            <a:endParaRPr lang="uk-UA" dirty="0"/>
          </a:p>
        </p:txBody>
      </p:sp>
      <p:sp>
        <p:nvSpPr>
          <p:cNvPr id="6" name="Округлений прямокутник 5"/>
          <p:cNvSpPr/>
          <p:nvPr/>
        </p:nvSpPr>
        <p:spPr>
          <a:xfrm>
            <a:off x="323528" y="2636912"/>
            <a:ext cx="396044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низький рівень фізичної активності і мотивації до занять фізичною </a:t>
            </a:r>
            <a:r>
              <a:rPr lang="uk-UA" dirty="0" smtClean="0"/>
              <a:t>культурою</a:t>
            </a:r>
            <a:endParaRPr lang="uk-UA" dirty="0"/>
          </a:p>
        </p:txBody>
      </p:sp>
      <p:sp>
        <p:nvSpPr>
          <p:cNvPr id="9" name="Округлений прямокутник 8"/>
          <p:cNvSpPr/>
          <p:nvPr/>
        </p:nvSpPr>
        <p:spPr>
          <a:xfrm>
            <a:off x="323528" y="3816673"/>
            <a:ext cx="3960440" cy="9264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критична ситуація зі станом здоров’я молодого </a:t>
            </a:r>
            <a:r>
              <a:rPr lang="uk-UA" dirty="0" smtClean="0"/>
              <a:t>покоління</a:t>
            </a:r>
            <a:endParaRPr lang="uk-UA" dirty="0"/>
          </a:p>
        </p:txBody>
      </p:sp>
      <p:sp>
        <p:nvSpPr>
          <p:cNvPr id="10" name="Округлений прямокутник 9"/>
          <p:cNvSpPr/>
          <p:nvPr/>
        </p:nvSpPr>
        <p:spPr>
          <a:xfrm>
            <a:off x="323528" y="4941168"/>
            <a:ext cx="396044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смертельні випадки упродовж </a:t>
            </a:r>
          </a:p>
          <a:p>
            <a:pPr algn="ctr"/>
            <a:r>
              <a:rPr lang="uk-UA" dirty="0"/>
              <a:t>2008/2009 </a:t>
            </a:r>
            <a:r>
              <a:rPr lang="uk-UA" dirty="0" err="1"/>
              <a:t>н.р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12" name="Округлений прямокутник 11"/>
          <p:cNvSpPr/>
          <p:nvPr/>
        </p:nvSpPr>
        <p:spPr>
          <a:xfrm>
            <a:off x="4932040" y="2636912"/>
            <a:ext cx="360040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недоліки традиційної системи </a:t>
            </a:r>
            <a:endParaRPr lang="uk-UA" dirty="0"/>
          </a:p>
        </p:txBody>
      </p:sp>
      <p:sp>
        <p:nvSpPr>
          <p:cNvPr id="13" name="Округлений прямокутник 12"/>
          <p:cNvSpPr/>
          <p:nvPr/>
        </p:nvSpPr>
        <p:spPr>
          <a:xfrm>
            <a:off x="4932040" y="3645023"/>
            <a:ext cx="3600400" cy="22574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необхідність зміни підходів до фізичного виховання школярів урахування кращого європейського досвіду у фізичному вихованні (євроінтеграційні процеси</a:t>
            </a:r>
            <a:r>
              <a:rPr lang="uk-UA" dirty="0" smtClean="0"/>
              <a:t>)</a:t>
            </a:r>
            <a:endParaRPr lang="uk-UA" dirty="0"/>
          </a:p>
        </p:txBody>
      </p:sp>
      <p:cxnSp>
        <p:nvCxnSpPr>
          <p:cNvPr id="14" name="Пряма зі стрілкою 13"/>
          <p:cNvCxnSpPr/>
          <p:nvPr/>
        </p:nvCxnSpPr>
        <p:spPr>
          <a:xfrm flipH="1">
            <a:off x="1691680" y="2348880"/>
            <a:ext cx="108012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 зі стрілкою 16"/>
          <p:cNvCxnSpPr/>
          <p:nvPr/>
        </p:nvCxnSpPr>
        <p:spPr>
          <a:xfrm>
            <a:off x="6300192" y="2348880"/>
            <a:ext cx="100811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 сполучна лінія 18"/>
          <p:cNvCxnSpPr>
            <a:stCxn id="5" idx="4"/>
          </p:cNvCxnSpPr>
          <p:nvPr/>
        </p:nvCxnSpPr>
        <p:spPr>
          <a:xfrm>
            <a:off x="4608004" y="2348880"/>
            <a:ext cx="0" cy="3024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 зі стрілкою 20"/>
          <p:cNvCxnSpPr/>
          <p:nvPr/>
        </p:nvCxnSpPr>
        <p:spPr>
          <a:xfrm flipH="1">
            <a:off x="4283968" y="4077072"/>
            <a:ext cx="3240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 зі стрілкою 22"/>
          <p:cNvCxnSpPr/>
          <p:nvPr/>
        </p:nvCxnSpPr>
        <p:spPr>
          <a:xfrm>
            <a:off x="4608004" y="4743115"/>
            <a:ext cx="3240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 зі стрілкою 24"/>
          <p:cNvCxnSpPr>
            <a:endCxn id="10" idx="3"/>
          </p:cNvCxnSpPr>
          <p:nvPr/>
        </p:nvCxnSpPr>
        <p:spPr>
          <a:xfrm flipH="1">
            <a:off x="4283968" y="5373216"/>
            <a:ext cx="3240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7439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179512" y="6309320"/>
            <a:ext cx="1619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Н.С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4</a:t>
            </a:fld>
            <a:endParaRPr lang="uk-UA"/>
          </a:p>
        </p:txBody>
      </p:sp>
      <p:sp>
        <p:nvSpPr>
          <p:cNvPr id="4" name="Прямокутник 3"/>
          <p:cNvSpPr/>
          <p:nvPr/>
        </p:nvSpPr>
        <p:spPr>
          <a:xfrm>
            <a:off x="467544" y="836712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i="1" dirty="0"/>
              <a:t>Н</a:t>
            </a:r>
            <a:r>
              <a:rPr lang="uk-UA" b="1" i="1" dirty="0" smtClean="0"/>
              <a:t>едоліки </a:t>
            </a:r>
            <a:r>
              <a:rPr lang="uk-UA" b="1" i="1" dirty="0"/>
              <a:t>вітчизняної освіти кінця ХХ століття :</a:t>
            </a:r>
          </a:p>
        </p:txBody>
      </p:sp>
      <p:sp>
        <p:nvSpPr>
          <p:cNvPr id="5" name="Прямокутник 4"/>
          <p:cNvSpPr/>
          <p:nvPr/>
        </p:nvSpPr>
        <p:spPr>
          <a:xfrm>
            <a:off x="323528" y="1412776"/>
            <a:ext cx="849694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itchFamily="2" charset="2"/>
              <a:buChar char="v"/>
            </a:pPr>
            <a:r>
              <a:rPr lang="uk-UA" sz="2200" dirty="0"/>
              <a:t>учитель займає позицію авторитарного командира, який будує педагогічний процес відповідно до державного замовлення без урахування потреб, інтересів, системи цінностей, суб'єктного досвіду школярів тощо;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uk-UA" sz="2200" dirty="0"/>
              <a:t>учитель ставиться до учнів, як правило, без справжнього інтересу й поваги. Як результат, у школярів немає підстав для сприйняття самих себе на серйозному рівні;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uk-UA" sz="2200" dirty="0"/>
              <a:t>педагогічний процес не сприяє розвиткові суб'єктності школярів із таких етапів навчальної діяльності, як орієнтація, планування, виконання, контроль, корекція та оцінювання. Учні добре засвоюють лише один етап – виконання; </a:t>
            </a:r>
          </a:p>
        </p:txBody>
      </p:sp>
    </p:spTree>
    <p:extLst>
      <p:ext uri="{BB962C8B-B14F-4D97-AF65-F5344CB8AC3E}">
        <p14:creationId xmlns:p14="http://schemas.microsoft.com/office/powerpoint/2010/main" val="1237439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179512" y="6309320"/>
            <a:ext cx="1619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Н.С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5</a:t>
            </a:fld>
            <a:endParaRPr lang="uk-UA"/>
          </a:p>
        </p:txBody>
      </p:sp>
      <p:sp>
        <p:nvSpPr>
          <p:cNvPr id="4" name="Прямокутник 3"/>
          <p:cNvSpPr/>
          <p:nvPr/>
        </p:nvSpPr>
        <p:spPr>
          <a:xfrm>
            <a:off x="323528" y="620688"/>
            <a:ext cx="871296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v"/>
            </a:pPr>
            <a:r>
              <a:rPr lang="uk-UA" sz="2200" dirty="0"/>
              <a:t>переважають монологічні методи викладання навчального матеріалу, які засновані на індуктивній логіці та ґрунтуються на повідомленні готових знань; </a:t>
            </a:r>
          </a:p>
          <a:p>
            <a:pPr marL="285750" lvl="0" indent="-285750">
              <a:buFont typeface="Wingdings" pitchFamily="2" charset="2"/>
              <a:buChar char="v"/>
            </a:pPr>
            <a:r>
              <a:rPr lang="uk-UA" sz="2200" dirty="0"/>
              <a:t>у переважній більшості домінують фронтальні та групові форми роботи, у яких суб'єктом педагогічної діяльності виступає вчитель;</a:t>
            </a:r>
          </a:p>
          <a:p>
            <a:pPr marL="285750" lvl="0" indent="-285750">
              <a:buFont typeface="Wingdings" pitchFamily="2" charset="2"/>
              <a:buChar char="v"/>
            </a:pPr>
            <a:r>
              <a:rPr lang="uk-UA" sz="2200" dirty="0"/>
              <a:t>в учнів під час навчання переважає зовнішня мотивація, зорієнтована на уникнення невдач та характеризується зовнішнім (</a:t>
            </a:r>
            <a:r>
              <a:rPr lang="uk-UA" sz="2200" dirty="0" err="1"/>
              <a:t>екстернальним</a:t>
            </a:r>
            <a:r>
              <a:rPr lang="uk-UA" sz="2200" dirty="0"/>
              <a:t>) рівнем "суб'єктного контролю</a:t>
            </a:r>
            <a:r>
              <a:rPr lang="uk-UA" sz="2200" dirty="0" smtClean="0"/>
              <a:t>";</a:t>
            </a:r>
          </a:p>
          <a:p>
            <a:pPr marL="285750" lvl="0" indent="-285750">
              <a:buFont typeface="Wingdings" pitchFamily="2" charset="2"/>
              <a:buChar char="v"/>
            </a:pPr>
            <a:r>
              <a:rPr lang="pl-PL" sz="2400" dirty="0"/>
              <a:t>при оцінюванні результати одного учня порівнюються з результатами інших учнів без урахування особистісного прогресу та витрачених </a:t>
            </a:r>
            <a:r>
              <a:rPr lang="pl-PL" sz="2400" dirty="0" smtClean="0"/>
              <a:t>зусиль</a:t>
            </a:r>
            <a:r>
              <a:rPr lang="uk-UA" sz="2400" dirty="0" smtClean="0"/>
              <a:t>;</a:t>
            </a:r>
            <a:endParaRPr lang="uk-UA" sz="2200" dirty="0"/>
          </a:p>
        </p:txBody>
      </p:sp>
    </p:spTree>
    <p:extLst>
      <p:ext uri="{BB962C8B-B14F-4D97-AF65-F5344CB8AC3E}">
        <p14:creationId xmlns:p14="http://schemas.microsoft.com/office/powerpoint/2010/main" val="1237439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179512" y="6309320"/>
            <a:ext cx="1619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Н.С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6</a:t>
            </a:fld>
            <a:endParaRPr lang="uk-UA"/>
          </a:p>
        </p:txBody>
      </p:sp>
      <p:sp>
        <p:nvSpPr>
          <p:cNvPr id="4" name="Прямокутник 3"/>
          <p:cNvSpPr/>
          <p:nvPr/>
        </p:nvSpPr>
        <p:spPr>
          <a:xfrm>
            <a:off x="539552" y="1582341"/>
            <a:ext cx="82809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itchFamily="2" charset="2"/>
              <a:buChar char="v"/>
            </a:pPr>
            <a:r>
              <a:rPr lang="uk-UA" sz="2200" dirty="0"/>
              <a:t>в учнів, як правило, не сформована та не розвинута Я-концепція, адекватна самооцінка, спостерігається низький рівень самоповаги; учні мають нечітке уявлення про власний психофізичний потенціал та не можуть самостійно відслідковувати особистісні зміни за цікавими для них показниками;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pl-PL" sz="2200" dirty="0"/>
              <a:t>учень не володіє достатньою свободою в педагогічному процесі для самоактуалізації власного психофізичного потенціалу.</a:t>
            </a:r>
            <a:endParaRPr lang="uk-UA" sz="2200" dirty="0"/>
          </a:p>
        </p:txBody>
      </p:sp>
    </p:spTree>
    <p:extLst>
      <p:ext uri="{BB962C8B-B14F-4D97-AF65-F5344CB8AC3E}">
        <p14:creationId xmlns:p14="http://schemas.microsoft.com/office/powerpoint/2010/main" val="1237439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418058"/>
          </a:xfrm>
        </p:spPr>
        <p:txBody>
          <a:bodyPr>
            <a:norm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179512" y="6309320"/>
            <a:ext cx="1619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Н.С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7</a:t>
            </a:fld>
            <a:endParaRPr lang="uk-UA"/>
          </a:p>
        </p:txBody>
      </p:sp>
      <p:sp>
        <p:nvSpPr>
          <p:cNvPr id="4" name="Прямокутник 3"/>
          <p:cNvSpPr/>
          <p:nvPr/>
        </p:nvSpPr>
        <p:spPr>
          <a:xfrm>
            <a:off x="408824" y="476641"/>
            <a:ext cx="828092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Інноваційні підходи навчальної програми з фізичної культури, що ґрунтується на принципі </a:t>
            </a:r>
            <a:r>
              <a:rPr lang="uk-UA" dirty="0" smtClean="0"/>
              <a:t>варіативності</a:t>
            </a:r>
            <a:endParaRPr lang="uk-UA" dirty="0"/>
          </a:p>
        </p:txBody>
      </p:sp>
      <p:sp>
        <p:nvSpPr>
          <p:cNvPr id="6" name="Прямокутник 5"/>
          <p:cNvSpPr/>
          <p:nvPr/>
        </p:nvSpPr>
        <p:spPr>
          <a:xfrm>
            <a:off x="191460" y="1437184"/>
            <a:ext cx="388843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Розподіл змісту програми на інваріантну та варіативну </a:t>
            </a:r>
            <a:r>
              <a:rPr lang="uk-UA" dirty="0" smtClean="0"/>
              <a:t>складові</a:t>
            </a:r>
            <a:endParaRPr lang="uk-UA" dirty="0"/>
          </a:p>
        </p:txBody>
      </p:sp>
      <p:sp>
        <p:nvSpPr>
          <p:cNvPr id="7" name="Прямокутник 6"/>
          <p:cNvSpPr/>
          <p:nvPr/>
        </p:nvSpPr>
        <p:spPr>
          <a:xfrm>
            <a:off x="179512" y="2492896"/>
            <a:ext cx="388843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Відсутність пріоритетного навчального матеріалу (легка атлетика та футбол) та матеріалу для </a:t>
            </a:r>
            <a:r>
              <a:rPr lang="uk-UA" dirty="0" err="1"/>
              <a:t>обов</a:t>
            </a:r>
            <a:r>
              <a:rPr lang="ru-RU" dirty="0"/>
              <a:t>’</a:t>
            </a:r>
            <a:r>
              <a:rPr lang="uk-UA" dirty="0" err="1"/>
              <a:t>язкового</a:t>
            </a:r>
            <a:r>
              <a:rPr lang="uk-UA" dirty="0"/>
              <a:t> </a:t>
            </a:r>
            <a:r>
              <a:rPr lang="uk-UA" dirty="0" smtClean="0"/>
              <a:t>повторення</a:t>
            </a:r>
            <a:endParaRPr lang="uk-UA" dirty="0"/>
          </a:p>
        </p:txBody>
      </p:sp>
      <p:sp>
        <p:nvSpPr>
          <p:cNvPr id="9" name="Прямокутник 8"/>
          <p:cNvSpPr/>
          <p:nvPr/>
        </p:nvSpPr>
        <p:spPr>
          <a:xfrm>
            <a:off x="4788024" y="2634714"/>
            <a:ext cx="4176464" cy="1172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Залучення учнів до планування навчального матеріалу (урахування вибору учнями варіативних модулів</a:t>
            </a:r>
            <a:r>
              <a:rPr lang="uk-UA" dirty="0" smtClean="0"/>
              <a:t>)</a:t>
            </a:r>
            <a:endParaRPr lang="uk-UA" dirty="0"/>
          </a:p>
        </p:txBody>
      </p:sp>
      <p:sp>
        <p:nvSpPr>
          <p:cNvPr id="10" name="Прямокутник 9"/>
          <p:cNvSpPr/>
          <p:nvPr/>
        </p:nvSpPr>
        <p:spPr>
          <a:xfrm>
            <a:off x="4788024" y="1379031"/>
            <a:ext cx="417646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При плануванні навчального матеріалу необхідність урахування інтересів та схильностей </a:t>
            </a:r>
            <a:r>
              <a:rPr lang="uk-UA" dirty="0" smtClean="0"/>
              <a:t>школярів</a:t>
            </a:r>
            <a:endParaRPr lang="uk-UA" dirty="0"/>
          </a:p>
        </p:txBody>
      </p:sp>
      <p:sp>
        <p:nvSpPr>
          <p:cNvPr id="11" name="Прямокутник 10"/>
          <p:cNvSpPr/>
          <p:nvPr/>
        </p:nvSpPr>
        <p:spPr>
          <a:xfrm>
            <a:off x="4788024" y="3933056"/>
            <a:ext cx="4176464" cy="11725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Самостійність навчального закладу у виборі видів спорту, залежно від матеріально-технічної бази </a:t>
            </a:r>
            <a:r>
              <a:rPr lang="uk-UA" dirty="0" smtClean="0"/>
              <a:t>школи</a:t>
            </a:r>
            <a:endParaRPr lang="uk-UA" dirty="0"/>
          </a:p>
        </p:txBody>
      </p:sp>
      <p:sp>
        <p:nvSpPr>
          <p:cNvPr id="12" name="Прямокутник 11"/>
          <p:cNvSpPr/>
          <p:nvPr/>
        </p:nvSpPr>
        <p:spPr>
          <a:xfrm>
            <a:off x="218037" y="3933055"/>
            <a:ext cx="3861855" cy="11725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Можливість зміни варіативних модулів у кожному новому навчальному </a:t>
            </a:r>
            <a:r>
              <a:rPr lang="uk-UA" dirty="0" smtClean="0"/>
              <a:t>році</a:t>
            </a:r>
            <a:endParaRPr lang="uk-UA" dirty="0"/>
          </a:p>
        </p:txBody>
      </p:sp>
      <p:sp>
        <p:nvSpPr>
          <p:cNvPr id="13" name="Прямокутник 12"/>
          <p:cNvSpPr/>
          <p:nvPr/>
        </p:nvSpPr>
        <p:spPr>
          <a:xfrm>
            <a:off x="218037" y="5409696"/>
            <a:ext cx="8746451" cy="8996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Нові підходи в оцінюванні навчальних досягнень учнів середнього шкільного віку: недомінантна оцінка за норматив та система нарахування «</a:t>
            </a:r>
            <a:r>
              <a:rPr lang="uk-UA" dirty="0" err="1"/>
              <a:t>бонусних</a:t>
            </a:r>
            <a:r>
              <a:rPr lang="uk-UA" dirty="0"/>
              <a:t>» </a:t>
            </a:r>
            <a:r>
              <a:rPr lang="uk-UA" dirty="0" smtClean="0"/>
              <a:t>балів</a:t>
            </a:r>
            <a:endParaRPr lang="uk-UA" dirty="0"/>
          </a:p>
        </p:txBody>
      </p:sp>
      <p:cxnSp>
        <p:nvCxnSpPr>
          <p:cNvPr id="14" name="Пряма зі стрілкою 13"/>
          <p:cNvCxnSpPr/>
          <p:nvPr/>
        </p:nvCxnSpPr>
        <p:spPr>
          <a:xfrm>
            <a:off x="4427984" y="1196721"/>
            <a:ext cx="0" cy="42129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 зі стрілкою 16"/>
          <p:cNvCxnSpPr/>
          <p:nvPr/>
        </p:nvCxnSpPr>
        <p:spPr>
          <a:xfrm flipH="1">
            <a:off x="4079892" y="1556792"/>
            <a:ext cx="3480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 зі стрілкою 18"/>
          <p:cNvCxnSpPr/>
          <p:nvPr/>
        </p:nvCxnSpPr>
        <p:spPr>
          <a:xfrm>
            <a:off x="4427984" y="2060848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 зі стрілкою 20"/>
          <p:cNvCxnSpPr/>
          <p:nvPr/>
        </p:nvCxnSpPr>
        <p:spPr>
          <a:xfrm flipH="1">
            <a:off x="4079892" y="2780928"/>
            <a:ext cx="3480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 зі стрілкою 22"/>
          <p:cNvCxnSpPr/>
          <p:nvPr/>
        </p:nvCxnSpPr>
        <p:spPr>
          <a:xfrm>
            <a:off x="4427984" y="3303208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 зі стрілкою 24"/>
          <p:cNvCxnSpPr/>
          <p:nvPr/>
        </p:nvCxnSpPr>
        <p:spPr>
          <a:xfrm flipH="1">
            <a:off x="4067944" y="4221088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 зі стрілкою 26"/>
          <p:cNvCxnSpPr/>
          <p:nvPr/>
        </p:nvCxnSpPr>
        <p:spPr>
          <a:xfrm>
            <a:off x="4427984" y="472514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7439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uk-UA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2951" y="6493986"/>
            <a:ext cx="13417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sz="1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Н.С.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72952" y="1916832"/>
            <a:ext cx="2180593" cy="214597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здатність спілкуватися рідною (у разі відмінності від державної) та іноземними мовами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154490" y="4486658"/>
            <a:ext cx="1921566" cy="93459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</a:p>
          <a:p>
            <a:pPr algn="ctr"/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впродовж життя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714729" y="726729"/>
            <a:ext cx="3262859" cy="119414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компетентності у галузі природничих наук, техніки і технологіях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023828" y="2333938"/>
            <a:ext cx="2052228" cy="179533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Ключові компетентності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Нової української школи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uk-UA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603338" y="5486024"/>
            <a:ext cx="3436134" cy="82329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інформаційно-комунікативна компетентність</a:t>
            </a:r>
            <a:endParaRPr lang="uk-UA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86611" y="4906535"/>
            <a:ext cx="2182621" cy="65581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екологічна компетентність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79512" y="4144216"/>
            <a:ext cx="2178566" cy="72008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математична компетентність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97294" y="787903"/>
            <a:ext cx="2160783" cy="95797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вільне володіння державною мовою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157059" y="5562348"/>
            <a:ext cx="1918997" cy="67259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інноваційність</a:t>
            </a:r>
            <a:endParaRPr lang="uk-UA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72951" y="5644480"/>
            <a:ext cx="2180593" cy="66484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культурна компетентність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5714728" y="2060846"/>
            <a:ext cx="3324743" cy="331236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громадянські та соціальні компетентності, пов’язані з ідеями демократії, справедливості, рівності, прав людини, добробуту та здорового способу життя, з усвідомленням рівних прав та можливостей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771800" y="783744"/>
            <a:ext cx="2520280" cy="108012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підприємливість та фінансова грамотність</a:t>
            </a:r>
          </a:p>
        </p:txBody>
      </p:sp>
      <p:cxnSp>
        <p:nvCxnSpPr>
          <p:cNvPr id="39" name="Прямая со стрелкой 38"/>
          <p:cNvCxnSpPr/>
          <p:nvPr/>
        </p:nvCxnSpPr>
        <p:spPr>
          <a:xfrm flipV="1">
            <a:off x="3923928" y="1916832"/>
            <a:ext cx="0" cy="41710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H="1" flipV="1">
            <a:off x="2353544" y="1556792"/>
            <a:ext cx="785258" cy="8640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endCxn id="26" idx="3"/>
          </p:cNvCxnSpPr>
          <p:nvPr/>
        </p:nvCxnSpPr>
        <p:spPr>
          <a:xfrm flipH="1">
            <a:off x="2353545" y="2989819"/>
            <a:ext cx="67028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5047997" y="2852936"/>
            <a:ext cx="638673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H="1">
            <a:off x="2353544" y="3512629"/>
            <a:ext cx="665750" cy="8592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H="1">
            <a:off x="2353544" y="4062806"/>
            <a:ext cx="785258" cy="10272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flipH="1">
            <a:off x="2353544" y="4124538"/>
            <a:ext cx="994320" cy="16588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3937383" y="4144707"/>
            <a:ext cx="0" cy="3749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5047997" y="3573016"/>
            <a:ext cx="1411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5189172" y="3590460"/>
            <a:ext cx="0" cy="24038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 flipH="1">
            <a:off x="5047997" y="5994344"/>
            <a:ext cx="141174" cy="387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>
            <a:off x="5076056" y="2975708"/>
            <a:ext cx="764029" cy="25103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 flipV="1">
            <a:off x="4932040" y="1863864"/>
            <a:ext cx="782689" cy="557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439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5" y="116632"/>
            <a:ext cx="8229600" cy="418058"/>
          </a:xfrm>
        </p:spPr>
        <p:txBody>
          <a:bodyPr>
            <a:norm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179512" y="6309320"/>
            <a:ext cx="1619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Н.С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9</a:t>
            </a:fld>
            <a:endParaRPr lang="uk-UA"/>
          </a:p>
        </p:txBody>
      </p:sp>
      <p:sp>
        <p:nvSpPr>
          <p:cNvPr id="5" name="Прямокутник 4"/>
          <p:cNvSpPr/>
          <p:nvPr/>
        </p:nvSpPr>
        <p:spPr>
          <a:xfrm>
            <a:off x="478841" y="548680"/>
            <a:ext cx="834163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000" b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Компетентнісний</a:t>
            </a:r>
            <a:r>
              <a:rPr lang="uk-UA" sz="2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підхід </a:t>
            </a:r>
            <a:endParaRPr lang="uk-UA" sz="20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uk-UA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 </a:t>
            </a:r>
            <a:r>
              <a:rPr lang="uk-UA" sz="2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укладання навчальних програм з фізичного виховання. </a:t>
            </a:r>
            <a:r>
              <a:rPr lang="uk-UA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Реалізація </a:t>
            </a:r>
            <a:r>
              <a:rPr lang="uk-UA" sz="2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ключових </a:t>
            </a:r>
            <a:r>
              <a:rPr lang="uk-UA" sz="2000" b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компетентностей</a:t>
            </a:r>
            <a:r>
              <a:rPr lang="uk-UA" sz="2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uk-UA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Європейського </a:t>
            </a:r>
            <a:r>
              <a:rPr lang="uk-UA" sz="2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Союзу під час уроку </a:t>
            </a:r>
            <a:r>
              <a:rPr lang="uk-UA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 </a:t>
            </a:r>
            <a:r>
              <a:rPr lang="uk-UA" sz="2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фізичної культури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2" y="1998132"/>
            <a:ext cx="4068452" cy="43111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“Вільне </a:t>
            </a:r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володіння державною мовою” у стандарті освіти передбачає уміння усно і письмово висловлювати свої думки, почуття, чітко та аргументовано пояснювати факти, а також любов до читання, відчуття краси слова, усвідомлення ролі мови для ефективного спілкування та культурного самовираження, готовність вживати українську мову як рідну в різних життєвих ситуаціях </a:t>
            </a:r>
          </a:p>
        </p:txBody>
      </p:sp>
      <p:sp>
        <p:nvSpPr>
          <p:cNvPr id="9" name="Скругленный прямоугольник 7"/>
          <p:cNvSpPr/>
          <p:nvPr/>
        </p:nvSpPr>
        <p:spPr>
          <a:xfrm>
            <a:off x="4649656" y="1998132"/>
            <a:ext cx="4314832" cy="468052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Реалізація передбачає уміння </a:t>
            </a:r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правильно використовувати термінологічний апарат з фізичного виховання під час виконання стройових команд, спілкування в різних ситуаціях під час занять фізичною культурою і спортом, розв’язання конфліктних ситуацій, які можуть виникати в ігрових видах спорту, а також під час проведення рухливих ігор та естафет, популяризування ідей фізичної культури і спорту мовними засобами</a:t>
            </a:r>
          </a:p>
        </p:txBody>
      </p:sp>
      <p:sp>
        <p:nvSpPr>
          <p:cNvPr id="6" name="Стрілка вправо 5"/>
          <p:cNvSpPr/>
          <p:nvPr/>
        </p:nvSpPr>
        <p:spPr>
          <a:xfrm>
            <a:off x="4247964" y="3861048"/>
            <a:ext cx="360040" cy="292678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374395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естибюль">
  <a:themeElements>
    <a:clrScheme name="Вестибюль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Вестибюль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Вестибюль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65</TotalTime>
  <Words>1806</Words>
  <Application>Microsoft Office PowerPoint</Application>
  <PresentationFormat>Екран (4:3)</PresentationFormat>
  <Paragraphs>160</Paragraphs>
  <Slides>21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21</vt:i4>
      </vt:variant>
    </vt:vector>
  </HeadingPairs>
  <TitlesOfParts>
    <vt:vector size="22" baseType="lpstr">
      <vt:lpstr>Вестибюль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Львівський державний університет фізичної культури імені Івана Боберського</dc:title>
  <dc:creator>Sara Yasmeen (Wipro Technologies)</dc:creator>
  <cp:lastModifiedBy>Alyssa</cp:lastModifiedBy>
  <cp:revision>14</cp:revision>
  <dcterms:created xsi:type="dcterms:W3CDTF">2010-02-23T11:30:32Z</dcterms:created>
  <dcterms:modified xsi:type="dcterms:W3CDTF">2020-04-28T10:18:19Z</dcterms:modified>
</cp:coreProperties>
</file>